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0"/>
  </p:notesMasterIdLst>
  <p:sldIdLst>
    <p:sldId id="265" r:id="rId2"/>
    <p:sldId id="266" r:id="rId3"/>
    <p:sldId id="268" r:id="rId4"/>
    <p:sldId id="269" r:id="rId5"/>
    <p:sldId id="271" r:id="rId6"/>
    <p:sldId id="272" r:id="rId7"/>
    <p:sldId id="267" r:id="rId8"/>
    <p:sldId id="273" r:id="rId9"/>
    <p:sldId id="274" r:id="rId10"/>
    <p:sldId id="275" r:id="rId11"/>
    <p:sldId id="280" r:id="rId12"/>
    <p:sldId id="276" r:id="rId13"/>
    <p:sldId id="277" r:id="rId14"/>
    <p:sldId id="278" r:id="rId15"/>
    <p:sldId id="279" r:id="rId16"/>
    <p:sldId id="281" r:id="rId17"/>
    <p:sldId id="282" r:id="rId18"/>
    <p:sldId id="283" r:id="rId19"/>
    <p:sldId id="284" r:id="rId20"/>
    <p:sldId id="285" r:id="rId21"/>
    <p:sldId id="286" r:id="rId22"/>
    <p:sldId id="287" r:id="rId23"/>
    <p:sldId id="290" r:id="rId24"/>
    <p:sldId id="288" r:id="rId25"/>
    <p:sldId id="289" r:id="rId26"/>
    <p:sldId id="292" r:id="rId27"/>
    <p:sldId id="293" r:id="rId28"/>
    <p:sldId id="291"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Eyre" initials="EE" lastIdx="3" clrIdx="0">
    <p:extLst>
      <p:ext uri="{19B8F6BF-5375-455C-9EA6-DF929625EA0E}">
        <p15:presenceInfo xmlns:p15="http://schemas.microsoft.com/office/powerpoint/2012/main" userId="S::eeyre@engineeringuk.com::d1df72ff-8df4-44f7-9433-a10603e2e25d" providerId="AD"/>
      </p:ext>
    </p:extLst>
  </p:cmAuthor>
  <p:cmAuthor id="2" name="Emma Kennedy" initials="EK" lastIdx="56" clrIdx="1">
    <p:extLst>
      <p:ext uri="{19B8F6BF-5375-455C-9EA6-DF929625EA0E}">
        <p15:presenceInfo xmlns:p15="http://schemas.microsoft.com/office/powerpoint/2012/main" userId="S::EKennedy@engineeringuk.com::005841aa-1f7d-4791-8355-d14cb270207b" providerId="AD"/>
      </p:ext>
    </p:extLst>
  </p:cmAuthor>
  <p:cmAuthor id="3" name="Tamzin Caffrey" initials="TC" lastIdx="5" clrIdx="2">
    <p:extLst>
      <p:ext uri="{19B8F6BF-5375-455C-9EA6-DF929625EA0E}">
        <p15:presenceInfo xmlns:p15="http://schemas.microsoft.com/office/powerpoint/2012/main" userId="S::tcaffrey@engineeringuk.com::95e9644e-817d-4a3e-9bb5-b620cb911ee9" providerId="AD"/>
      </p:ext>
    </p:extLst>
  </p:cmAuthor>
  <p:cmAuthor id="4" name="Brian Edwards" initials="BE" lastIdx="6" clrIdx="3">
    <p:extLst>
      <p:ext uri="{19B8F6BF-5375-455C-9EA6-DF929625EA0E}">
        <p15:presenceInfo xmlns:p15="http://schemas.microsoft.com/office/powerpoint/2012/main" userId="S::BEdwards@engineeringuk.com::60e61132-69ef-4838-8263-9d2711eb1b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644B78"/>
    <a:srgbClr val="00A773"/>
    <a:srgbClr val="261D57"/>
    <a:srgbClr val="D81820"/>
    <a:srgbClr val="E7A521"/>
    <a:srgbClr val="F39404"/>
    <a:srgbClr val="6C5F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5" autoAdjust="0"/>
    <p:restoredTop sz="80259" autoAdjust="0"/>
  </p:normalViewPr>
  <p:slideViewPr>
    <p:cSldViewPr snapToGrid="0">
      <p:cViewPr varScale="1">
        <p:scale>
          <a:sx n="91" d="100"/>
          <a:sy n="91" d="100"/>
        </p:scale>
        <p:origin x="552" y="90"/>
      </p:cViewPr>
      <p:guideLst/>
    </p:cSldViewPr>
  </p:slideViewPr>
  <p:outlineViewPr>
    <p:cViewPr>
      <p:scale>
        <a:sx n="33" d="100"/>
        <a:sy n="33" d="100"/>
      </p:scale>
      <p:origin x="0" y="-1140"/>
    </p:cViewPr>
  </p:outlin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rebuchet MS" panose="020B0603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rebuchet MS" panose="020B0603020202020204" pitchFamily="34" charset="0"/>
              </a:defRPr>
            </a:lvl1pPr>
          </a:lstStyle>
          <a:p>
            <a:fld id="{D7E18C02-325E-428B-B88C-8CE7B6874733}" type="datetimeFigureOut">
              <a:rPr lang="en-GB" smtClean="0"/>
              <a:pPr/>
              <a:t>19/07/2022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rebuchet MS" panose="020B0603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rebuchet MS" panose="020B0603020202020204" pitchFamily="34" charset="0"/>
              </a:defRPr>
            </a:lvl1pPr>
          </a:lstStyle>
          <a:p>
            <a:fld id="{D8AF69E2-2352-4D90-91D6-8FC512C3470A}" type="slidenum">
              <a:rPr lang="en-GB" smtClean="0"/>
              <a:pPr/>
              <a:t>‹#›</a:t>
            </a:fld>
            <a:endParaRPr lang="en-GB" dirty="0"/>
          </a:p>
        </p:txBody>
      </p:sp>
    </p:spTree>
    <p:extLst>
      <p:ext uri="{BB962C8B-B14F-4D97-AF65-F5344CB8AC3E}">
        <p14:creationId xmlns:p14="http://schemas.microsoft.com/office/powerpoint/2010/main" val="233576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anose="020B0603020202020204" pitchFamily="34" charset="0"/>
        <a:ea typeface="+mn-ea"/>
        <a:cs typeface="+mn-cs"/>
      </a:defRPr>
    </a:lvl1pPr>
    <a:lvl2pPr marL="457200" algn="l" defTabSz="914400" rtl="0" eaLnBrk="1" latinLnBrk="0" hangingPunct="1">
      <a:defRPr sz="1200" kern="1200">
        <a:solidFill>
          <a:schemeClr val="tx1"/>
        </a:solidFill>
        <a:latin typeface="Trebuchet MS" panose="020B0603020202020204" pitchFamily="34" charset="0"/>
        <a:ea typeface="+mn-ea"/>
        <a:cs typeface="+mn-cs"/>
      </a:defRPr>
    </a:lvl2pPr>
    <a:lvl3pPr marL="914400" algn="l" defTabSz="914400" rtl="0" eaLnBrk="1" latinLnBrk="0" hangingPunct="1">
      <a:defRPr sz="1200" kern="1200">
        <a:solidFill>
          <a:schemeClr val="tx1"/>
        </a:solidFill>
        <a:latin typeface="Trebuchet MS" panose="020B0603020202020204" pitchFamily="34" charset="0"/>
        <a:ea typeface="+mn-ea"/>
        <a:cs typeface="+mn-cs"/>
      </a:defRPr>
    </a:lvl3pPr>
    <a:lvl4pPr marL="1371600" algn="l" defTabSz="914400" rtl="0" eaLnBrk="1" latinLnBrk="0" hangingPunct="1">
      <a:defRPr sz="1200" kern="1200">
        <a:solidFill>
          <a:schemeClr val="tx1"/>
        </a:solidFill>
        <a:latin typeface="Trebuchet MS" panose="020B0603020202020204" pitchFamily="34" charset="0"/>
        <a:ea typeface="+mn-ea"/>
        <a:cs typeface="+mn-cs"/>
      </a:defRPr>
    </a:lvl4pPr>
    <a:lvl5pPr marL="1828800" algn="l" defTabSz="914400" rtl="0" eaLnBrk="1" latinLnBrk="0" hangingPunct="1">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7</a:t>
            </a:fld>
            <a:endParaRPr lang="en-GB" dirty="0"/>
          </a:p>
        </p:txBody>
      </p:sp>
    </p:spTree>
    <p:extLst>
      <p:ext uri="{BB962C8B-B14F-4D97-AF65-F5344CB8AC3E}">
        <p14:creationId xmlns:p14="http://schemas.microsoft.com/office/powerpoint/2010/main" val="417812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13</a:t>
            </a:fld>
            <a:endParaRPr lang="en-GB" dirty="0"/>
          </a:p>
        </p:txBody>
      </p:sp>
    </p:spTree>
    <p:extLst>
      <p:ext uri="{BB962C8B-B14F-4D97-AF65-F5344CB8AC3E}">
        <p14:creationId xmlns:p14="http://schemas.microsoft.com/office/powerpoint/2010/main" val="258588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14</a:t>
            </a:fld>
            <a:endParaRPr lang="en-GB" dirty="0"/>
          </a:p>
        </p:txBody>
      </p:sp>
    </p:spTree>
    <p:extLst>
      <p:ext uri="{BB962C8B-B14F-4D97-AF65-F5344CB8AC3E}">
        <p14:creationId xmlns:p14="http://schemas.microsoft.com/office/powerpoint/2010/main" val="418646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very crude exercise to demonstrate what it might be like for a young person with a processing delay. </a:t>
            </a:r>
          </a:p>
          <a:p>
            <a:endParaRPr lang="en-GB" dirty="0"/>
          </a:p>
          <a:p>
            <a:r>
              <a:rPr lang="en-GB" dirty="0"/>
              <a:t>How did you find it? </a:t>
            </a:r>
          </a:p>
          <a:p>
            <a:r>
              <a:rPr lang="en-GB" dirty="0"/>
              <a:t>Was the ‘allocated lead’ tempted to fill the gaps? Ask more questions to help them find the words?</a:t>
            </a:r>
          </a:p>
          <a:p>
            <a:r>
              <a:rPr lang="en-GB" dirty="0"/>
              <a:t>How did that make everyone else feel?</a:t>
            </a:r>
          </a:p>
          <a:p>
            <a:endParaRPr lang="en-GB" dirty="0"/>
          </a:p>
          <a:p>
            <a:r>
              <a:rPr lang="en-GB" dirty="0"/>
              <a:t>What’s the purpose of this activity? Reminder to give people time and space to think about an answer, don’t try to fill the gaps or find words for someone and avoid picking on people, let them volunteer to answer your questions. </a:t>
            </a:r>
          </a:p>
        </p:txBody>
      </p:sp>
      <p:sp>
        <p:nvSpPr>
          <p:cNvPr id="4" name="Slide Number Placeholder 3"/>
          <p:cNvSpPr>
            <a:spLocks noGrp="1"/>
          </p:cNvSpPr>
          <p:nvPr>
            <p:ph type="sldNum" sz="quarter" idx="5"/>
          </p:nvPr>
        </p:nvSpPr>
        <p:spPr/>
        <p:txBody>
          <a:bodyPr/>
          <a:lstStyle/>
          <a:p>
            <a:fld id="{D8AF69E2-2352-4D90-91D6-8FC512C3470A}" type="slidenum">
              <a:rPr lang="en-GB" smtClean="0"/>
              <a:pPr/>
              <a:t>15</a:t>
            </a:fld>
            <a:endParaRPr lang="en-GB" dirty="0"/>
          </a:p>
        </p:txBody>
      </p:sp>
    </p:spTree>
    <p:extLst>
      <p:ext uri="{BB962C8B-B14F-4D97-AF65-F5344CB8AC3E}">
        <p14:creationId xmlns:p14="http://schemas.microsoft.com/office/powerpoint/2010/main" val="3178475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with speaker and user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B70F6DA-5273-4B61-90F5-D02DE4F6B0B1}"/>
              </a:ext>
            </a:extLst>
          </p:cNvPr>
          <p:cNvSpPr>
            <a:spLocks noGrp="1"/>
          </p:cNvSpPr>
          <p:nvPr>
            <p:ph type="body" sz="quarter" idx="10" hasCustomPrompt="1"/>
          </p:nvPr>
        </p:nvSpPr>
        <p:spPr>
          <a:xfrm>
            <a:off x="411018" y="2287942"/>
            <a:ext cx="8034337" cy="760057"/>
          </a:xfrm>
          <a:prstGeom prst="rect">
            <a:avLst/>
          </a:prstGeom>
        </p:spPr>
        <p:txBody>
          <a:bodyPr>
            <a:normAutofit/>
          </a:bodyPr>
          <a:lstStyle>
            <a:lvl1pPr marL="0" indent="0">
              <a:buNone/>
              <a:defRPr sz="6000" b="1" spc="-150"/>
            </a:lvl1pPr>
          </a:lstStyle>
          <a:p>
            <a:pPr lvl="0"/>
            <a:r>
              <a:rPr lang="en-US" dirty="0"/>
              <a:t>Title text</a:t>
            </a:r>
            <a:endParaRPr lang="en-GB" dirty="0"/>
          </a:p>
        </p:txBody>
      </p:sp>
      <p:sp>
        <p:nvSpPr>
          <p:cNvPr id="17" name="Text Placeholder 16">
            <a:extLst>
              <a:ext uri="{FF2B5EF4-FFF2-40B4-BE49-F238E27FC236}">
                <a16:creationId xmlns:a16="http://schemas.microsoft.com/office/drawing/2014/main" id="{1FAF5D59-FA50-4A30-BA8A-B17DEAE034B8}"/>
              </a:ext>
            </a:extLst>
          </p:cNvPr>
          <p:cNvSpPr>
            <a:spLocks noGrp="1"/>
          </p:cNvSpPr>
          <p:nvPr>
            <p:ph type="body" sz="quarter" idx="11" hasCustomPrompt="1"/>
          </p:nvPr>
        </p:nvSpPr>
        <p:spPr>
          <a:xfrm>
            <a:off x="411163" y="3048000"/>
            <a:ext cx="8034337" cy="760413"/>
          </a:xfrm>
          <a:prstGeom prst="rect">
            <a:avLst/>
          </a:prstGeom>
        </p:spPr>
        <p:txBody>
          <a:bodyPr>
            <a:normAutofit/>
          </a:bodyPr>
          <a:lstStyle>
            <a:lvl1pPr marL="0" indent="0">
              <a:buNone/>
              <a:defRPr sz="4000" spc="-150">
                <a:solidFill>
                  <a:srgbClr val="00A773"/>
                </a:solidFill>
              </a:defRPr>
            </a:lvl1pPr>
          </a:lstStyle>
          <a:p>
            <a:pPr lvl="0"/>
            <a:r>
              <a:rPr lang="en-GB" dirty="0"/>
              <a:t>Speaker</a:t>
            </a:r>
          </a:p>
        </p:txBody>
      </p:sp>
      <p:sp>
        <p:nvSpPr>
          <p:cNvPr id="22" name="Text Placeholder 21">
            <a:extLst>
              <a:ext uri="{FF2B5EF4-FFF2-40B4-BE49-F238E27FC236}">
                <a16:creationId xmlns:a16="http://schemas.microsoft.com/office/drawing/2014/main" id="{4FE5C09E-FDC5-42C8-A6E4-619B55C7C3DD}"/>
              </a:ext>
            </a:extLst>
          </p:cNvPr>
          <p:cNvSpPr>
            <a:spLocks noGrp="1"/>
          </p:cNvSpPr>
          <p:nvPr>
            <p:ph type="body" sz="quarter" idx="12" hasCustomPrompt="1"/>
          </p:nvPr>
        </p:nvSpPr>
        <p:spPr>
          <a:xfrm>
            <a:off x="6329856" y="5793336"/>
            <a:ext cx="5493735" cy="584200"/>
          </a:xfrm>
          <a:prstGeom prst="rect">
            <a:avLst/>
          </a:prstGeom>
        </p:spPr>
        <p:txBody>
          <a:bodyPr/>
          <a:lstStyle>
            <a:lvl1pPr marL="0" indent="0" algn="r">
              <a:buNone/>
              <a:defRPr sz="2400" b="1">
                <a:solidFill>
                  <a:schemeClr val="bg1"/>
                </a:solidFill>
              </a:defRPr>
            </a:lvl1pPr>
          </a:lstStyle>
          <a:p>
            <a:pPr lvl="0"/>
            <a:r>
              <a:rPr lang="en-GB" dirty="0"/>
              <a:t>@username</a:t>
            </a:r>
          </a:p>
        </p:txBody>
      </p:sp>
    </p:spTree>
    <p:extLst>
      <p:ext uri="{BB962C8B-B14F-4D97-AF65-F5344CB8AC3E}">
        <p14:creationId xmlns:p14="http://schemas.microsoft.com/office/powerpoint/2010/main" val="165176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GUK bulle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E180A1CF-48B1-4971-A30F-CC4DE66DB6D3}"/>
              </a:ext>
            </a:extLst>
          </p:cNvPr>
          <p:cNvSpPr>
            <a:spLocks noGrp="1"/>
          </p:cNvSpPr>
          <p:nvPr>
            <p:ph type="body" sz="quarter" idx="10" hasCustomPrompt="1"/>
          </p:nvPr>
        </p:nvSpPr>
        <p:spPr>
          <a:xfrm>
            <a:off x="458775" y="1231545"/>
            <a:ext cx="11233150" cy="342014"/>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4" name="Text Placeholder 17">
            <a:extLst>
              <a:ext uri="{FF2B5EF4-FFF2-40B4-BE49-F238E27FC236}">
                <a16:creationId xmlns:a16="http://schemas.microsoft.com/office/drawing/2014/main" id="{1D9FC46A-5952-4122-BED9-9B496C409124}"/>
              </a:ext>
            </a:extLst>
          </p:cNvPr>
          <p:cNvSpPr>
            <a:spLocks noGrp="1"/>
          </p:cNvSpPr>
          <p:nvPr>
            <p:ph type="body" sz="quarter" idx="11" hasCustomPrompt="1"/>
          </p:nvPr>
        </p:nvSpPr>
        <p:spPr>
          <a:xfrm>
            <a:off x="458775" y="2118049"/>
            <a:ext cx="11160125" cy="2425959"/>
          </a:xfrm>
          <a:prstGeom prst="rect">
            <a:avLst/>
          </a:prstGeom>
        </p:spPr>
        <p:txBody>
          <a:bodyPr numCol="1"/>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latin typeface="Trebuchet MS" panose="020B0603020202020204" pitchFamily="34" charset="0"/>
                <a:cs typeface="Calibri" panose="020F0502020204030204" pitchFamily="34" charset="0"/>
              </a:defRPr>
            </a:lvl1pPr>
          </a:lstStyle>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indent="-342900">
              <a:spcBef>
                <a:spcPts val="600"/>
              </a:spcBef>
              <a:buFont typeface="Arial" panose="020B0604020202020204" pitchFamily="34" charset="0"/>
              <a:buChar char="•"/>
            </a:pPr>
            <a:endParaRPr lang="en-GB" sz="2400" dirty="0"/>
          </a:p>
          <a:p>
            <a:pPr marL="12700">
              <a:spcBef>
                <a:spcPts val="600"/>
              </a:spcBef>
            </a:pPr>
            <a:endParaRPr lang="en-GB" sz="2400" b="1" spc="-150" dirty="0">
              <a:solidFill>
                <a:srgbClr val="0A2240"/>
              </a:solidFill>
              <a:latin typeface="Calibri"/>
              <a:cs typeface="Calibri"/>
            </a:endParaRPr>
          </a:p>
        </p:txBody>
      </p:sp>
      <p:sp>
        <p:nvSpPr>
          <p:cNvPr id="7" name="Title 4">
            <a:extLst>
              <a:ext uri="{FF2B5EF4-FFF2-40B4-BE49-F238E27FC236}">
                <a16:creationId xmlns:a16="http://schemas.microsoft.com/office/drawing/2014/main" id="{4ABB226D-63D8-4807-AA7C-B4DC9A98202C}"/>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11" name="Text Placeholder 4">
            <a:extLst>
              <a:ext uri="{FF2B5EF4-FFF2-40B4-BE49-F238E27FC236}">
                <a16:creationId xmlns:a16="http://schemas.microsoft.com/office/drawing/2014/main" id="{7B92CEC5-AFE3-4B49-96C9-BDACA2297E3B}"/>
              </a:ext>
            </a:extLst>
          </p:cNvPr>
          <p:cNvSpPr>
            <a:spLocks noGrp="1"/>
          </p:cNvSpPr>
          <p:nvPr>
            <p:ph type="body" sz="quarter" idx="4294967295" hasCustomPrompt="1"/>
          </p:nvPr>
        </p:nvSpPr>
        <p:spPr>
          <a:xfrm>
            <a:off x="6019800" y="5074660"/>
            <a:ext cx="5638800" cy="1463896"/>
          </a:xfrm>
          <a:prstGeom prst="rect">
            <a:avLst/>
          </a:prstGeom>
        </p:spPr>
        <p:txBody>
          <a:bodyPr/>
          <a:lstStyle>
            <a:lvl1pPr marL="0" indent="0">
              <a:buFontTx/>
              <a:buNone/>
              <a:defRPr>
                <a:solidFill>
                  <a:schemeClr val="bg1"/>
                </a:solidFill>
              </a:defRPr>
            </a:lvl1pPr>
          </a:lstStyle>
          <a:p>
            <a:pPr algn="r"/>
            <a:r>
              <a:rPr lang="en-GB" dirty="0">
                <a:solidFill>
                  <a:schemeClr val="bg1"/>
                </a:solidFill>
                <a:latin typeface="Trebuchet MS" panose="020B0603020202020204" pitchFamily="34" charset="0"/>
              </a:rPr>
              <a:t>Quote goes here</a:t>
            </a:r>
            <a:endParaRPr lang="en-GB" sz="1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84378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52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p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F7FA6CC4-50DA-448F-97C5-E018833CBE41}"/>
              </a:ext>
            </a:extLst>
          </p:cNvPr>
          <p:cNvSpPr>
            <a:spLocks noGrp="1"/>
          </p:cNvSpPr>
          <p:nvPr>
            <p:ph type="body" sz="quarter" idx="10" hasCustomPrompt="1"/>
          </p:nvPr>
        </p:nvSpPr>
        <p:spPr>
          <a:xfrm>
            <a:off x="411018" y="2287942"/>
            <a:ext cx="8034337" cy="760057"/>
          </a:xfrm>
          <a:prstGeom prst="rect">
            <a:avLst/>
          </a:prstGeom>
        </p:spPr>
        <p:txBody>
          <a:bodyPr>
            <a:normAutofit/>
          </a:bodyPr>
          <a:lstStyle>
            <a:lvl1pPr marL="0" indent="0">
              <a:buNone/>
              <a:defRPr sz="6000" b="1" spc="-150"/>
            </a:lvl1pPr>
          </a:lstStyle>
          <a:p>
            <a:pPr lvl="0"/>
            <a:r>
              <a:rPr lang="en-US" dirty="0"/>
              <a:t>Title text</a:t>
            </a:r>
            <a:endParaRPr lang="en-GB" dirty="0"/>
          </a:p>
        </p:txBody>
      </p:sp>
      <p:sp>
        <p:nvSpPr>
          <p:cNvPr id="8" name="Text Placeholder 16">
            <a:extLst>
              <a:ext uri="{FF2B5EF4-FFF2-40B4-BE49-F238E27FC236}">
                <a16:creationId xmlns:a16="http://schemas.microsoft.com/office/drawing/2014/main" id="{472745EE-D41B-47A0-8D46-AED55FAC2004}"/>
              </a:ext>
            </a:extLst>
          </p:cNvPr>
          <p:cNvSpPr>
            <a:spLocks noGrp="1"/>
          </p:cNvSpPr>
          <p:nvPr>
            <p:ph type="body" sz="quarter" idx="11" hasCustomPrompt="1"/>
          </p:nvPr>
        </p:nvSpPr>
        <p:spPr>
          <a:xfrm>
            <a:off x="411163" y="3048000"/>
            <a:ext cx="8034337" cy="760413"/>
          </a:xfrm>
          <a:prstGeom prst="rect">
            <a:avLst/>
          </a:prstGeom>
        </p:spPr>
        <p:txBody>
          <a:bodyPr>
            <a:normAutofit/>
          </a:bodyPr>
          <a:lstStyle>
            <a:lvl1pPr marL="0" indent="0">
              <a:buNone/>
              <a:defRPr sz="4000" spc="-150">
                <a:solidFill>
                  <a:srgbClr val="00A773"/>
                </a:solidFill>
              </a:defRPr>
            </a:lvl1pPr>
          </a:lstStyle>
          <a:p>
            <a:pPr lvl="0"/>
            <a:r>
              <a:rPr lang="en-GB" dirty="0"/>
              <a:t>Speaker</a:t>
            </a:r>
          </a:p>
        </p:txBody>
      </p:sp>
    </p:spTree>
    <p:extLst>
      <p:ext uri="{BB962C8B-B14F-4D97-AF65-F5344CB8AC3E}">
        <p14:creationId xmlns:p14="http://schemas.microsoft.com/office/powerpoint/2010/main" val="252673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UK Interstit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DB71-AB3C-4833-8CD0-494D1CCA0CF3}"/>
              </a:ext>
            </a:extLst>
          </p:cNvPr>
          <p:cNvSpPr>
            <a:spLocks noGrp="1"/>
          </p:cNvSpPr>
          <p:nvPr>
            <p:ph type="title" hasCustomPrompt="1"/>
          </p:nvPr>
        </p:nvSpPr>
        <p:spPr>
          <a:xfrm>
            <a:off x="838200" y="3075709"/>
            <a:ext cx="10515600" cy="961901"/>
          </a:xfrm>
          <a:prstGeom prst="rect">
            <a:avLst/>
          </a:prstGeom>
        </p:spPr>
        <p:txBody>
          <a:bodyPr/>
          <a:lstStyle>
            <a:lvl1pPr algn="ctr">
              <a:defRPr b="1"/>
            </a:lvl1pPr>
          </a:lstStyle>
          <a:p>
            <a:r>
              <a:rPr lang="en-US" dirty="0"/>
              <a:t>Interstitial</a:t>
            </a:r>
            <a:endParaRPr lang="en-GB" dirty="0"/>
          </a:p>
        </p:txBody>
      </p:sp>
    </p:spTree>
    <p:extLst>
      <p:ext uri="{BB962C8B-B14F-4D97-AF65-F5344CB8AC3E}">
        <p14:creationId xmlns:p14="http://schemas.microsoft.com/office/powerpoint/2010/main" val="111062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UK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AC3A3C9-F53F-4067-AEA3-AC0A35D0B8D7}"/>
              </a:ext>
            </a:extLst>
          </p:cNvPr>
          <p:cNvSpPr>
            <a:spLocks noGrp="1"/>
          </p:cNvSpPr>
          <p:nvPr>
            <p:ph type="chart" sz="quarter" idx="10"/>
          </p:nvPr>
        </p:nvSpPr>
        <p:spPr>
          <a:xfrm>
            <a:off x="1408922" y="1203648"/>
            <a:ext cx="9713167" cy="4431977"/>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356804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GUK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89E04C-DDF6-46FF-AF7E-4F2B6D72C088}"/>
              </a:ext>
            </a:extLst>
          </p:cNvPr>
          <p:cNvSpPr>
            <a:spLocks noGrp="1"/>
          </p:cNvSpPr>
          <p:nvPr>
            <p:ph type="pic" sz="quarter" idx="10"/>
          </p:nvPr>
        </p:nvSpPr>
        <p:spPr>
          <a:xfrm>
            <a:off x="401638" y="419101"/>
            <a:ext cx="7688262" cy="5132614"/>
          </a:xfrm>
          <a:prstGeom prst="rect">
            <a:avLst/>
          </a:prstGeom>
          <a:solidFill>
            <a:schemeClr val="bg1">
              <a:lumMod val="95000"/>
            </a:schemeClr>
          </a:solidFill>
        </p:spPr>
        <p:txBody>
          <a:bodyPr/>
          <a:lstStyle/>
          <a:p>
            <a:endParaRPr lang="en-GB"/>
          </a:p>
        </p:txBody>
      </p:sp>
      <p:sp>
        <p:nvSpPr>
          <p:cNvPr id="5" name="Picture Placeholder 4">
            <a:extLst>
              <a:ext uri="{FF2B5EF4-FFF2-40B4-BE49-F238E27FC236}">
                <a16:creationId xmlns:a16="http://schemas.microsoft.com/office/drawing/2014/main" id="{FD235D5F-53F5-4CC1-B426-3C66BCCF7BA5}"/>
              </a:ext>
            </a:extLst>
          </p:cNvPr>
          <p:cNvSpPr>
            <a:spLocks noGrp="1"/>
          </p:cNvSpPr>
          <p:nvPr>
            <p:ph type="pic" sz="quarter" idx="11"/>
          </p:nvPr>
        </p:nvSpPr>
        <p:spPr>
          <a:xfrm>
            <a:off x="8341567" y="419100"/>
            <a:ext cx="3620246" cy="5132615"/>
          </a:xfrm>
          <a:prstGeom prst="rect">
            <a:avLst/>
          </a:prstGeom>
          <a:solidFill>
            <a:schemeClr val="bg1">
              <a:lumMod val="95000"/>
            </a:schemeClr>
          </a:solidFill>
        </p:spPr>
        <p:txBody>
          <a:bodyPr/>
          <a:lstStyle/>
          <a:p>
            <a:endParaRPr lang="en-GB" dirty="0"/>
          </a:p>
        </p:txBody>
      </p:sp>
    </p:spTree>
    <p:extLst>
      <p:ext uri="{BB962C8B-B14F-4D97-AF65-F5344CB8AC3E}">
        <p14:creationId xmlns:p14="http://schemas.microsoft.com/office/powerpoint/2010/main" val="87941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GUK - two column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A26AD-B59E-4794-8823-4C526968F8ED}"/>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7" name="Text Placeholder 6">
            <a:extLst>
              <a:ext uri="{FF2B5EF4-FFF2-40B4-BE49-F238E27FC236}">
                <a16:creationId xmlns:a16="http://schemas.microsoft.com/office/drawing/2014/main" id="{337A1B95-1322-4F0F-A72E-2D118A6BF27F}"/>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18" name="Text Placeholder 17">
            <a:extLst>
              <a:ext uri="{FF2B5EF4-FFF2-40B4-BE49-F238E27FC236}">
                <a16:creationId xmlns:a16="http://schemas.microsoft.com/office/drawing/2014/main" id="{146BA32D-6D7E-4813-AD14-A7EBA1B60965}"/>
              </a:ext>
            </a:extLst>
          </p:cNvPr>
          <p:cNvSpPr>
            <a:spLocks noGrp="1"/>
          </p:cNvSpPr>
          <p:nvPr>
            <p:ph type="body" sz="quarter" idx="11" hasCustomPrompt="1"/>
          </p:nvPr>
        </p:nvSpPr>
        <p:spPr>
          <a:xfrm>
            <a:off x="458775" y="2118049"/>
            <a:ext cx="11160125" cy="3508407"/>
          </a:xfrm>
          <a:prstGeom prst="rect">
            <a:avLst/>
          </a:prstGeom>
        </p:spPr>
        <p:txBody>
          <a:bodyPr numCol="2"/>
          <a:lstStyle>
            <a:lvl1pPr marL="342900" marR="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latin typeface="Trebuchet MS" panose="020B0603020202020204" pitchFamily="34" charset="0"/>
                <a:cs typeface="Calibri" panose="020F0502020204030204" pitchFamily="34" charset="0"/>
              </a:defRPr>
            </a:lvl1pPr>
          </a:lstStyle>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indent="-342900">
              <a:spcBef>
                <a:spcPts val="600"/>
              </a:spcBef>
              <a:buFont typeface="Arial" panose="020B0604020202020204" pitchFamily="34" charset="0"/>
              <a:buChar char="•"/>
            </a:pPr>
            <a:endParaRPr lang="en-GB" sz="2400" dirty="0"/>
          </a:p>
          <a:p>
            <a:pPr marL="12700">
              <a:spcBef>
                <a:spcPts val="600"/>
              </a:spcBef>
            </a:pPr>
            <a:endParaRPr lang="en-GB" sz="2400" b="1" spc="-150" dirty="0">
              <a:solidFill>
                <a:srgbClr val="0A2240"/>
              </a:solidFill>
              <a:latin typeface="Calibri"/>
              <a:cs typeface="Calibri"/>
            </a:endParaRPr>
          </a:p>
        </p:txBody>
      </p:sp>
    </p:spTree>
    <p:extLst>
      <p:ext uri="{BB962C8B-B14F-4D97-AF65-F5344CB8AC3E}">
        <p14:creationId xmlns:p14="http://schemas.microsoft.com/office/powerpoint/2010/main" val="248762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GUK one column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48D669E-EB0D-4289-A164-6B7D3BE31737}"/>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3" name="Text Placeholder 6">
            <a:extLst>
              <a:ext uri="{FF2B5EF4-FFF2-40B4-BE49-F238E27FC236}">
                <a16:creationId xmlns:a16="http://schemas.microsoft.com/office/drawing/2014/main" id="{30572763-2761-4610-81E8-F158CCD7C121}"/>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4" name="Text Placeholder 17">
            <a:extLst>
              <a:ext uri="{FF2B5EF4-FFF2-40B4-BE49-F238E27FC236}">
                <a16:creationId xmlns:a16="http://schemas.microsoft.com/office/drawing/2014/main" id="{E63BBB39-7AFD-4B1A-9450-C73C0D2503C2}"/>
              </a:ext>
            </a:extLst>
          </p:cNvPr>
          <p:cNvSpPr>
            <a:spLocks noGrp="1"/>
          </p:cNvSpPr>
          <p:nvPr>
            <p:ph type="body" sz="quarter" idx="11" hasCustomPrompt="1"/>
          </p:nvPr>
        </p:nvSpPr>
        <p:spPr>
          <a:xfrm>
            <a:off x="458775" y="2118049"/>
            <a:ext cx="11160125" cy="3508407"/>
          </a:xfrm>
          <a:prstGeom prst="rect">
            <a:avLst/>
          </a:prstGeom>
        </p:spPr>
        <p:txBody>
          <a:bodyPr numCol="1"/>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latin typeface="Trebuchet MS" panose="020B0603020202020204" pitchFamily="34" charset="0"/>
                <a:cs typeface="Calibri" panose="020F0502020204030204" pitchFamily="34" charset="0"/>
              </a:defRPr>
            </a:lvl1pPr>
          </a:lstStyle>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indent="-342900">
              <a:spcBef>
                <a:spcPts val="600"/>
              </a:spcBef>
              <a:buFont typeface="Arial" panose="020B0604020202020204" pitchFamily="34" charset="0"/>
              <a:buChar char="•"/>
            </a:pPr>
            <a:endParaRPr lang="en-GB" sz="2400" dirty="0"/>
          </a:p>
          <a:p>
            <a:pPr marL="12700">
              <a:spcBef>
                <a:spcPts val="600"/>
              </a:spcBef>
            </a:pPr>
            <a:endParaRPr lang="en-GB" sz="2400" b="1" spc="-150" dirty="0">
              <a:solidFill>
                <a:srgbClr val="0A2240"/>
              </a:solidFill>
              <a:latin typeface="Calibri"/>
              <a:cs typeface="Calibri"/>
            </a:endParaRPr>
          </a:p>
        </p:txBody>
      </p:sp>
    </p:spTree>
    <p:extLst>
      <p:ext uri="{BB962C8B-B14F-4D97-AF65-F5344CB8AC3E}">
        <p14:creationId xmlns:p14="http://schemas.microsoft.com/office/powerpoint/2010/main" val="87781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GUK 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10B27A7-3094-4042-88EB-22F5BF7D9A9D}"/>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3" name="Text Placeholder 6">
            <a:extLst>
              <a:ext uri="{FF2B5EF4-FFF2-40B4-BE49-F238E27FC236}">
                <a16:creationId xmlns:a16="http://schemas.microsoft.com/office/drawing/2014/main" id="{17BEEDFE-96F0-4E04-B6C8-20F183B3FD70}"/>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5" name="Text Placeholder 6">
            <a:extLst>
              <a:ext uri="{FF2B5EF4-FFF2-40B4-BE49-F238E27FC236}">
                <a16:creationId xmlns:a16="http://schemas.microsoft.com/office/drawing/2014/main" id="{C88E4A32-11DB-4A70-8FB6-F9B25C622E2E}"/>
              </a:ext>
            </a:extLst>
          </p:cNvPr>
          <p:cNvSpPr>
            <a:spLocks noGrp="1"/>
          </p:cNvSpPr>
          <p:nvPr>
            <p:ph type="body" sz="quarter" idx="11" hasCustomPrompt="1"/>
          </p:nvPr>
        </p:nvSpPr>
        <p:spPr>
          <a:xfrm>
            <a:off x="458106" y="2332653"/>
            <a:ext cx="11233150" cy="30417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spc="0">
                <a:latin typeface="Trebuchet MS" panose="020B060302020202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endParaRPr lang="en-GB" dirty="0"/>
          </a:p>
        </p:txBody>
      </p:sp>
    </p:spTree>
    <p:extLst>
      <p:ext uri="{BB962C8B-B14F-4D97-AF65-F5344CB8AC3E}">
        <p14:creationId xmlns:p14="http://schemas.microsoft.com/office/powerpoint/2010/main" val="288818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GUK Pictur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77ADA1B-AEFD-402B-A8ED-B2A12DC741E2}"/>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3" name="Text Placeholder 6">
            <a:extLst>
              <a:ext uri="{FF2B5EF4-FFF2-40B4-BE49-F238E27FC236}">
                <a16:creationId xmlns:a16="http://schemas.microsoft.com/office/drawing/2014/main" id="{99C59177-0CB2-44F7-A042-F3E2D14EC216}"/>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4" name="Text Placeholder 6">
            <a:extLst>
              <a:ext uri="{FF2B5EF4-FFF2-40B4-BE49-F238E27FC236}">
                <a16:creationId xmlns:a16="http://schemas.microsoft.com/office/drawing/2014/main" id="{EB675AA4-F82E-4A0C-B074-B49103C0058E}"/>
              </a:ext>
            </a:extLst>
          </p:cNvPr>
          <p:cNvSpPr>
            <a:spLocks noGrp="1"/>
          </p:cNvSpPr>
          <p:nvPr>
            <p:ph type="body" sz="quarter" idx="11" hasCustomPrompt="1"/>
          </p:nvPr>
        </p:nvSpPr>
        <p:spPr>
          <a:xfrm>
            <a:off x="3788228" y="2332653"/>
            <a:ext cx="7903027" cy="27991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spc="0">
                <a:latin typeface="Trebuchet MS" panose="020B060302020202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a:t>
            </a:r>
            <a:endParaRPr lang="en-GB" dirty="0"/>
          </a:p>
        </p:txBody>
      </p:sp>
      <p:sp>
        <p:nvSpPr>
          <p:cNvPr id="6" name="Picture Placeholder 5">
            <a:extLst>
              <a:ext uri="{FF2B5EF4-FFF2-40B4-BE49-F238E27FC236}">
                <a16:creationId xmlns:a16="http://schemas.microsoft.com/office/drawing/2014/main" id="{E4E31385-8737-4BF7-B12B-9C430A739906}"/>
              </a:ext>
            </a:extLst>
          </p:cNvPr>
          <p:cNvSpPr>
            <a:spLocks noGrp="1"/>
          </p:cNvSpPr>
          <p:nvPr>
            <p:ph type="pic" sz="quarter" idx="12"/>
          </p:nvPr>
        </p:nvSpPr>
        <p:spPr>
          <a:xfrm>
            <a:off x="458788" y="2332652"/>
            <a:ext cx="3133725" cy="2799735"/>
          </a:xfrm>
          <a:prstGeom prst="rect">
            <a:avLst/>
          </a:prstGeom>
          <a:solidFill>
            <a:schemeClr val="bg1">
              <a:lumMod val="95000"/>
            </a:schemeClr>
          </a:solidFill>
        </p:spPr>
        <p:txBody>
          <a:bodyPr/>
          <a:lstStyle>
            <a:lvl1pPr marL="0" indent="0">
              <a:buNone/>
              <a:defRPr/>
            </a:lvl1pPr>
          </a:lstStyle>
          <a:p>
            <a:endParaRPr lang="en-GB" dirty="0"/>
          </a:p>
        </p:txBody>
      </p:sp>
    </p:spTree>
    <p:extLst>
      <p:ext uri="{BB962C8B-B14F-4D97-AF65-F5344CB8AC3E}">
        <p14:creationId xmlns:p14="http://schemas.microsoft.com/office/powerpoint/2010/main" val="33607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7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60" r:id="rId5"/>
    <p:sldLayoutId id="2147483657" r:id="rId6"/>
    <p:sldLayoutId id="2147483663" r:id="rId7"/>
    <p:sldLayoutId id="2147483664" r:id="rId8"/>
    <p:sldLayoutId id="2147483665" r:id="rId9"/>
    <p:sldLayoutId id="2147483658" r:id="rId10"/>
    <p:sldLayoutId id="2147483681" r:id="rId11"/>
  </p:sldLayoutIdLst>
  <p:txStyles>
    <p:titleStyle>
      <a:lvl1pPr algn="l" defTabSz="914400" rtl="0" eaLnBrk="1" latinLnBrk="0" hangingPunct="1">
        <a:lnSpc>
          <a:spcPct val="90000"/>
        </a:lnSpc>
        <a:spcBef>
          <a:spcPct val="0"/>
        </a:spcBef>
        <a:buNone/>
        <a:defRPr sz="4400" kern="1200">
          <a:solidFill>
            <a:srgbClr val="00A77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VdPTpv26ecM"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childrens-science.co.uk/"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tomorrowsengineers.org.uk/media/q3xpmll0/inclusive-acessible-events-guide.pdf" TargetMode="External"/><Relationship Id="rId2" Type="http://schemas.openxmlformats.org/officeDocument/2006/relationships/hyperlink" Target="https://www.winchestersciencecentre.org/admin/pages/10/visiting/accessibility/social-storie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tomorrowsengineers.org.uk/media/b0dfemt3/edi-language-guide-te-website-version_june-2021.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9zUEmatYBQ"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iamscicomm/status/1531766604626857989?s=20&amp;t=LEYUYMjGZE9IwQN_7akZtg"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707F38-2DAD-48F2-AD95-CC4CFB955080}"/>
              </a:ext>
            </a:extLst>
          </p:cNvPr>
          <p:cNvSpPr>
            <a:spLocks noGrp="1"/>
          </p:cNvSpPr>
          <p:nvPr>
            <p:ph type="body" sz="quarter" idx="10"/>
          </p:nvPr>
        </p:nvSpPr>
        <p:spPr>
          <a:xfrm>
            <a:off x="411018" y="2091848"/>
            <a:ext cx="8034337" cy="1954060"/>
          </a:xfrm>
        </p:spPr>
        <p:txBody>
          <a:bodyPr>
            <a:normAutofit fontScale="62500" lnSpcReduction="20000"/>
          </a:bodyPr>
          <a:lstStyle/>
          <a:p>
            <a:pPr>
              <a:lnSpc>
                <a:spcPct val="170000"/>
              </a:lnSpc>
            </a:pPr>
            <a:r>
              <a:rPr lang="en-GB" dirty="0"/>
              <a:t>Making your outreach more accessible to Disabled young people</a:t>
            </a:r>
          </a:p>
        </p:txBody>
      </p:sp>
      <p:sp>
        <p:nvSpPr>
          <p:cNvPr id="3" name="Text Placeholder 2">
            <a:extLst>
              <a:ext uri="{FF2B5EF4-FFF2-40B4-BE49-F238E27FC236}">
                <a16:creationId xmlns:a16="http://schemas.microsoft.com/office/drawing/2014/main" id="{A372AA1E-31CD-4CB5-B9F0-F12D6BCF309A}"/>
              </a:ext>
            </a:extLst>
          </p:cNvPr>
          <p:cNvSpPr>
            <a:spLocks noGrp="1"/>
          </p:cNvSpPr>
          <p:nvPr>
            <p:ph type="body" sz="quarter" idx="11"/>
          </p:nvPr>
        </p:nvSpPr>
        <p:spPr>
          <a:xfrm>
            <a:off x="411017" y="4045908"/>
            <a:ext cx="8034337" cy="1323584"/>
          </a:xfrm>
        </p:spPr>
        <p:txBody>
          <a:bodyPr>
            <a:normAutofit fontScale="70000" lnSpcReduction="20000"/>
          </a:bodyPr>
          <a:lstStyle/>
          <a:p>
            <a:pPr>
              <a:lnSpc>
                <a:spcPct val="160000"/>
              </a:lnSpc>
            </a:pPr>
            <a:r>
              <a:rPr lang="en-GB" dirty="0"/>
              <a:t>Emma Diserens </a:t>
            </a:r>
            <a:br>
              <a:rPr lang="en-GB" dirty="0"/>
            </a:br>
            <a:r>
              <a:rPr lang="en-GB" dirty="0"/>
              <a:t>(Head of EDI - Programmes)</a:t>
            </a:r>
          </a:p>
        </p:txBody>
      </p:sp>
    </p:spTree>
    <p:extLst>
      <p:ext uri="{BB962C8B-B14F-4D97-AF65-F5344CB8AC3E}">
        <p14:creationId xmlns:p14="http://schemas.microsoft.com/office/powerpoint/2010/main" val="279811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54E1-1C26-4B52-A593-8B188D9259B8}"/>
              </a:ext>
            </a:extLst>
          </p:cNvPr>
          <p:cNvSpPr>
            <a:spLocks noGrp="1"/>
          </p:cNvSpPr>
          <p:nvPr>
            <p:ph type="title"/>
          </p:nvPr>
        </p:nvSpPr>
        <p:spPr/>
        <p:txBody>
          <a:bodyPr/>
          <a:lstStyle/>
          <a:p>
            <a:r>
              <a:rPr lang="en-GB" dirty="0"/>
              <a:t>Presentation top tips</a:t>
            </a:r>
          </a:p>
        </p:txBody>
      </p:sp>
      <p:sp>
        <p:nvSpPr>
          <p:cNvPr id="4" name="Text Placeholder 3">
            <a:extLst>
              <a:ext uri="{FF2B5EF4-FFF2-40B4-BE49-F238E27FC236}">
                <a16:creationId xmlns:a16="http://schemas.microsoft.com/office/drawing/2014/main" id="{F6E93531-0447-4342-A38A-3A2FF0D1BC90}"/>
              </a:ext>
            </a:extLst>
          </p:cNvPr>
          <p:cNvSpPr>
            <a:spLocks noGrp="1"/>
          </p:cNvSpPr>
          <p:nvPr>
            <p:ph type="body" sz="quarter" idx="11"/>
          </p:nvPr>
        </p:nvSpPr>
        <p:spPr>
          <a:xfrm>
            <a:off x="458775" y="1402915"/>
            <a:ext cx="11160125" cy="4223541"/>
          </a:xfrm>
        </p:spPr>
        <p:txBody>
          <a:bodyPr/>
          <a:lstStyle/>
          <a:p>
            <a:pPr marL="457200" indent="-457200">
              <a:lnSpc>
                <a:spcPct val="150000"/>
              </a:lnSpc>
              <a:buFont typeface="Arial" panose="020B0604020202020204" pitchFamily="34" charset="0"/>
              <a:buChar char="•"/>
            </a:pPr>
            <a:r>
              <a:rPr lang="en-GB" dirty="0"/>
              <a:t>Sans serif fonts, size 18 or larger</a:t>
            </a:r>
          </a:p>
          <a:p>
            <a:pPr marL="457200" indent="-457200">
              <a:lnSpc>
                <a:spcPct val="150000"/>
              </a:lnSpc>
              <a:buFont typeface="Arial" panose="020B0604020202020204" pitchFamily="34" charset="0"/>
              <a:buChar char="•"/>
            </a:pPr>
            <a:r>
              <a:rPr lang="en-GB" dirty="0">
                <a:solidFill>
                  <a:srgbClr val="0070C0"/>
                </a:solidFill>
              </a:rPr>
              <a:t>Make sure slides can be read in the order you intend</a:t>
            </a:r>
          </a:p>
          <a:p>
            <a:pPr marL="457200" indent="-457200">
              <a:lnSpc>
                <a:spcPct val="150000"/>
              </a:lnSpc>
              <a:buFont typeface="Arial" panose="020B0604020202020204" pitchFamily="34" charset="0"/>
              <a:buChar char="•"/>
            </a:pPr>
            <a:r>
              <a:rPr lang="en-GB" dirty="0"/>
              <a:t>Use sufficient contrast for text and background</a:t>
            </a:r>
          </a:p>
          <a:p>
            <a:pPr marL="457200" indent="-457200">
              <a:lnSpc>
                <a:spcPct val="150000"/>
              </a:lnSpc>
              <a:buFont typeface="Arial" panose="020B0604020202020204" pitchFamily="34" charset="0"/>
              <a:buChar char="•"/>
            </a:pPr>
            <a:r>
              <a:rPr lang="en-GB" dirty="0">
                <a:solidFill>
                  <a:srgbClr val="0070C0"/>
                </a:solidFill>
              </a:rPr>
              <a:t>Give every slide a unique title</a:t>
            </a:r>
          </a:p>
          <a:p>
            <a:pPr marL="457200" indent="-457200">
              <a:lnSpc>
                <a:spcPct val="150000"/>
              </a:lnSpc>
              <a:buFont typeface="Arial" panose="020B0604020202020204" pitchFamily="34" charset="0"/>
              <a:buChar char="•"/>
            </a:pPr>
            <a:r>
              <a:rPr lang="en-GB" dirty="0"/>
              <a:t>Add alt text to images and captions to videos</a:t>
            </a:r>
          </a:p>
          <a:p>
            <a:pPr marL="457200" indent="-457200">
              <a:lnSpc>
                <a:spcPct val="150000"/>
              </a:lnSpc>
              <a:buFont typeface="Arial" panose="020B0604020202020204" pitchFamily="34" charset="0"/>
              <a:buChar char="•"/>
            </a:pPr>
            <a:r>
              <a:rPr lang="en-GB" dirty="0">
                <a:solidFill>
                  <a:srgbClr val="0070C0"/>
                </a:solidFill>
              </a:rPr>
              <a:t>Check accessibility</a:t>
            </a:r>
          </a:p>
        </p:txBody>
      </p:sp>
      <p:pic>
        <p:nvPicPr>
          <p:cNvPr id="5" name="Picture 4" descr="Grey box with the abbreviations 'alt' inside. This image is being used as an on-screen demonstration of how to add alt text.">
            <a:extLst>
              <a:ext uri="{FF2B5EF4-FFF2-40B4-BE49-F238E27FC236}">
                <a16:creationId xmlns:a16="http://schemas.microsoft.com/office/drawing/2014/main" id="{5DEF60A2-4D9D-4BFC-B4A7-1B866CD33C26}"/>
              </a:ext>
            </a:extLst>
          </p:cNvPr>
          <p:cNvPicPr>
            <a:picLocks noChangeAspect="1"/>
          </p:cNvPicPr>
          <p:nvPr/>
        </p:nvPicPr>
        <p:blipFill>
          <a:blip r:embed="rId2"/>
          <a:stretch>
            <a:fillRect/>
          </a:stretch>
        </p:blipFill>
        <p:spPr>
          <a:xfrm>
            <a:off x="9181578" y="3644064"/>
            <a:ext cx="1811021" cy="1811021"/>
          </a:xfrm>
          <a:prstGeom prst="rect">
            <a:avLst/>
          </a:prstGeom>
        </p:spPr>
      </p:pic>
    </p:spTree>
    <p:extLst>
      <p:ext uri="{BB962C8B-B14F-4D97-AF65-F5344CB8AC3E}">
        <p14:creationId xmlns:p14="http://schemas.microsoft.com/office/powerpoint/2010/main" val="265398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54E1-1C26-4B52-A593-8B188D9259B8}"/>
              </a:ext>
            </a:extLst>
          </p:cNvPr>
          <p:cNvSpPr>
            <a:spLocks noGrp="1"/>
          </p:cNvSpPr>
          <p:nvPr>
            <p:ph type="title"/>
          </p:nvPr>
        </p:nvSpPr>
        <p:spPr/>
        <p:txBody>
          <a:bodyPr/>
          <a:lstStyle/>
          <a:p>
            <a:r>
              <a:rPr lang="en-GB" dirty="0"/>
              <a:t>Presentation top tips continued</a:t>
            </a:r>
          </a:p>
        </p:txBody>
      </p:sp>
      <p:sp>
        <p:nvSpPr>
          <p:cNvPr id="4" name="Text Placeholder 3">
            <a:extLst>
              <a:ext uri="{FF2B5EF4-FFF2-40B4-BE49-F238E27FC236}">
                <a16:creationId xmlns:a16="http://schemas.microsoft.com/office/drawing/2014/main" id="{F6E93531-0447-4342-A38A-3A2FF0D1BC90}"/>
              </a:ext>
            </a:extLst>
          </p:cNvPr>
          <p:cNvSpPr>
            <a:spLocks noGrp="1"/>
          </p:cNvSpPr>
          <p:nvPr>
            <p:ph type="body" sz="quarter" idx="11"/>
          </p:nvPr>
        </p:nvSpPr>
        <p:spPr>
          <a:xfrm>
            <a:off x="458775" y="1402915"/>
            <a:ext cx="11160125" cy="4223541"/>
          </a:xfrm>
        </p:spPr>
        <p:txBody>
          <a:bodyPr/>
          <a:lstStyle/>
          <a:p>
            <a:pPr marL="457200" indent="-457200">
              <a:lnSpc>
                <a:spcPct val="150000"/>
              </a:lnSpc>
              <a:buFont typeface="Arial" panose="020B0604020202020204" pitchFamily="34" charset="0"/>
              <a:buChar char="•"/>
            </a:pPr>
            <a:r>
              <a:rPr lang="en-GB" dirty="0"/>
              <a:t>Simple language avoiding acronyms, idioms and slang</a:t>
            </a:r>
          </a:p>
          <a:p>
            <a:pPr marL="457200" indent="-457200">
              <a:lnSpc>
                <a:spcPct val="150000"/>
              </a:lnSpc>
              <a:buFont typeface="Arial" panose="020B0604020202020204" pitchFamily="34" charset="0"/>
              <a:buChar char="•"/>
            </a:pPr>
            <a:r>
              <a:rPr lang="en-GB" dirty="0">
                <a:solidFill>
                  <a:srgbClr val="0070C0"/>
                </a:solidFill>
              </a:rPr>
              <a:t>Using technical terms is fine but try to explain them in simple language too</a:t>
            </a:r>
          </a:p>
          <a:p>
            <a:pPr marL="457200" indent="-457200">
              <a:lnSpc>
                <a:spcPct val="150000"/>
              </a:lnSpc>
              <a:buFont typeface="Arial" panose="020B0604020202020204" pitchFamily="34" charset="0"/>
              <a:buChar char="•"/>
            </a:pPr>
            <a:r>
              <a:rPr lang="en-US" dirty="0"/>
              <a:t>Descriptive language e.g., if showing a graph avoid 'as you can see' and instead describe what it is showing</a:t>
            </a:r>
            <a:endParaRPr lang="en-GB" dirty="0"/>
          </a:p>
          <a:p>
            <a:pPr marL="457200" indent="-457200">
              <a:lnSpc>
                <a:spcPct val="150000"/>
              </a:lnSpc>
              <a:buFont typeface="Arial" panose="020B0604020202020204" pitchFamily="34" charset="0"/>
              <a:buChar char="•"/>
            </a:pPr>
            <a:r>
              <a:rPr lang="en-GB" dirty="0">
                <a:solidFill>
                  <a:srgbClr val="0070C0"/>
                </a:solidFill>
              </a:rPr>
              <a:t>Speak directly to the young person rather than their 1:1 support</a:t>
            </a:r>
          </a:p>
        </p:txBody>
      </p:sp>
    </p:spTree>
    <p:extLst>
      <p:ext uri="{BB962C8B-B14F-4D97-AF65-F5344CB8AC3E}">
        <p14:creationId xmlns:p14="http://schemas.microsoft.com/office/powerpoint/2010/main" val="38230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A20B-474E-48E9-BAAA-2FBAA3F06453}"/>
              </a:ext>
            </a:extLst>
          </p:cNvPr>
          <p:cNvSpPr>
            <a:spLocks noGrp="1"/>
          </p:cNvSpPr>
          <p:nvPr>
            <p:ph type="title"/>
          </p:nvPr>
        </p:nvSpPr>
        <p:spPr/>
        <p:txBody>
          <a:bodyPr/>
          <a:lstStyle/>
          <a:p>
            <a:r>
              <a:rPr lang="en-GB" dirty="0"/>
              <a:t>Specific disabilities and impairments</a:t>
            </a:r>
          </a:p>
        </p:txBody>
      </p:sp>
      <p:sp>
        <p:nvSpPr>
          <p:cNvPr id="3" name="Text Placeholder 2">
            <a:extLst>
              <a:ext uri="{FF2B5EF4-FFF2-40B4-BE49-F238E27FC236}">
                <a16:creationId xmlns:a16="http://schemas.microsoft.com/office/drawing/2014/main" id="{198316C0-5CAF-4570-8A7A-2F2025BDB64A}"/>
              </a:ext>
            </a:extLst>
          </p:cNvPr>
          <p:cNvSpPr>
            <a:spLocks noGrp="1"/>
          </p:cNvSpPr>
          <p:nvPr>
            <p:ph type="body" sz="quarter" idx="10"/>
          </p:nvPr>
        </p:nvSpPr>
        <p:spPr/>
        <p:txBody>
          <a:bodyPr/>
          <a:lstStyle/>
          <a:p>
            <a:r>
              <a:rPr lang="en-GB" dirty="0"/>
              <a:t>Not ‘one size fits all’</a:t>
            </a:r>
          </a:p>
        </p:txBody>
      </p:sp>
      <p:pic>
        <p:nvPicPr>
          <p:cNvPr id="5" name="Picture 4" descr="5 children standing side by side. From left: Girl in red dress with dark glasses and cane, girl in yellow tshirt and jeans in a wheelchair, boy in orange tshirt and grey dungarees with prosthetic arm, girl in grey tshirt and pink shorts with prosthetic leg and boy with one leg wearing blue jumper and trousers using crutches.">
            <a:extLst>
              <a:ext uri="{FF2B5EF4-FFF2-40B4-BE49-F238E27FC236}">
                <a16:creationId xmlns:a16="http://schemas.microsoft.com/office/drawing/2014/main" id="{8407040D-4F8A-442E-AA27-2AFCC5773223}"/>
              </a:ext>
            </a:extLst>
          </p:cNvPr>
          <p:cNvPicPr>
            <a:picLocks noChangeAspect="1"/>
          </p:cNvPicPr>
          <p:nvPr/>
        </p:nvPicPr>
        <p:blipFill>
          <a:blip r:embed="rId2"/>
          <a:stretch>
            <a:fillRect/>
          </a:stretch>
        </p:blipFill>
        <p:spPr>
          <a:xfrm>
            <a:off x="5574082" y="3620180"/>
            <a:ext cx="6490570" cy="3245285"/>
          </a:xfrm>
          <a:prstGeom prst="rect">
            <a:avLst/>
          </a:prstGeom>
        </p:spPr>
      </p:pic>
      <p:sp>
        <p:nvSpPr>
          <p:cNvPr id="4" name="Text Placeholder 3">
            <a:extLst>
              <a:ext uri="{FF2B5EF4-FFF2-40B4-BE49-F238E27FC236}">
                <a16:creationId xmlns:a16="http://schemas.microsoft.com/office/drawing/2014/main" id="{85B7ED2C-68EB-4C32-B254-FFCB10E583A8}"/>
              </a:ext>
            </a:extLst>
          </p:cNvPr>
          <p:cNvSpPr>
            <a:spLocks noGrp="1"/>
          </p:cNvSpPr>
          <p:nvPr>
            <p:ph type="body" sz="quarter" idx="11"/>
          </p:nvPr>
        </p:nvSpPr>
        <p:spPr>
          <a:xfrm>
            <a:off x="458775" y="1656534"/>
            <a:ext cx="11160125" cy="3508407"/>
          </a:xfrm>
        </p:spPr>
        <p:txBody>
          <a:bodyPr/>
          <a:lstStyle/>
          <a:p>
            <a:pPr marL="457200" indent="-457200">
              <a:lnSpc>
                <a:spcPct val="150000"/>
              </a:lnSpc>
              <a:buFont typeface="Arial" panose="020B0604020202020204" pitchFamily="34" charset="0"/>
              <a:buChar char="•"/>
            </a:pPr>
            <a:r>
              <a:rPr lang="en-GB" sz="2400" dirty="0"/>
              <a:t>I’m going to go through some top tips in relation to specific disabilities and impairments</a:t>
            </a:r>
          </a:p>
          <a:p>
            <a:pPr marL="457200" indent="-457200">
              <a:lnSpc>
                <a:spcPct val="150000"/>
              </a:lnSpc>
              <a:buFont typeface="Arial" panose="020B0604020202020204" pitchFamily="34" charset="0"/>
              <a:buChar char="•"/>
            </a:pPr>
            <a:r>
              <a:rPr lang="en-GB" sz="2400" dirty="0">
                <a:solidFill>
                  <a:srgbClr val="0070C0"/>
                </a:solidFill>
              </a:rPr>
              <a:t>Worth remembering that everyone is different, even if they have ‘the same’ disability</a:t>
            </a:r>
          </a:p>
          <a:p>
            <a:pPr marL="457200" indent="-457200">
              <a:lnSpc>
                <a:spcPct val="150000"/>
              </a:lnSpc>
              <a:buFont typeface="Arial" panose="020B0604020202020204" pitchFamily="34" charset="0"/>
              <a:buChar char="•"/>
            </a:pPr>
            <a:r>
              <a:rPr lang="en-GB" sz="2400" dirty="0"/>
              <a:t>Speak to schools in advance and </a:t>
            </a:r>
            <a:br>
              <a:rPr lang="en-GB" sz="2400" dirty="0"/>
            </a:br>
            <a:r>
              <a:rPr lang="en-GB" sz="2400" dirty="0"/>
              <a:t>ask about disabilities</a:t>
            </a:r>
          </a:p>
          <a:p>
            <a:pPr marL="457200" indent="-457200">
              <a:lnSpc>
                <a:spcPct val="150000"/>
              </a:lnSpc>
              <a:buFont typeface="Arial" panose="020B0604020202020204" pitchFamily="34" charset="0"/>
              <a:buChar char="•"/>
            </a:pPr>
            <a:r>
              <a:rPr lang="en-GB" sz="2400" dirty="0">
                <a:solidFill>
                  <a:srgbClr val="0070C0"/>
                </a:solidFill>
              </a:rPr>
              <a:t>Work with the teachers</a:t>
            </a:r>
          </a:p>
        </p:txBody>
      </p:sp>
    </p:spTree>
    <p:extLst>
      <p:ext uri="{BB962C8B-B14F-4D97-AF65-F5344CB8AC3E}">
        <p14:creationId xmlns:p14="http://schemas.microsoft.com/office/powerpoint/2010/main" val="2532930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FEDF-D7DA-48B6-B020-B8FACDF8A274}"/>
              </a:ext>
            </a:extLst>
          </p:cNvPr>
          <p:cNvSpPr>
            <a:spLocks noGrp="1"/>
          </p:cNvSpPr>
          <p:nvPr>
            <p:ph type="title"/>
          </p:nvPr>
        </p:nvSpPr>
        <p:spPr/>
        <p:txBody>
          <a:bodyPr/>
          <a:lstStyle/>
          <a:p>
            <a:r>
              <a:rPr lang="en-GB" dirty="0"/>
              <a:t>Neurodiversity</a:t>
            </a:r>
          </a:p>
        </p:txBody>
      </p:sp>
      <p:sp>
        <p:nvSpPr>
          <p:cNvPr id="3" name="Text Placeholder 2">
            <a:extLst>
              <a:ext uri="{FF2B5EF4-FFF2-40B4-BE49-F238E27FC236}">
                <a16:creationId xmlns:a16="http://schemas.microsoft.com/office/drawing/2014/main" id="{3C185945-3547-4D1C-AA29-FB33879D858E}"/>
              </a:ext>
            </a:extLst>
          </p:cNvPr>
          <p:cNvSpPr>
            <a:spLocks noGrp="1"/>
          </p:cNvSpPr>
          <p:nvPr>
            <p:ph type="body" sz="quarter" idx="10"/>
          </p:nvPr>
        </p:nvSpPr>
        <p:spPr/>
        <p:txBody>
          <a:bodyPr/>
          <a:lstStyle/>
          <a:p>
            <a:r>
              <a:rPr lang="en-GB" dirty="0"/>
              <a:t>e.g. ADHD, autism, dyspraxia, dyslexia</a:t>
            </a:r>
          </a:p>
        </p:txBody>
      </p:sp>
      <p:sp>
        <p:nvSpPr>
          <p:cNvPr id="4" name="Text Placeholder 3">
            <a:extLst>
              <a:ext uri="{FF2B5EF4-FFF2-40B4-BE49-F238E27FC236}">
                <a16:creationId xmlns:a16="http://schemas.microsoft.com/office/drawing/2014/main" id="{0B13A5DC-ECF7-4DAC-B8E3-FCB109EA616C}"/>
              </a:ext>
            </a:extLst>
          </p:cNvPr>
          <p:cNvSpPr>
            <a:spLocks noGrp="1"/>
          </p:cNvSpPr>
          <p:nvPr>
            <p:ph type="body" sz="quarter" idx="11"/>
          </p:nvPr>
        </p:nvSpPr>
        <p:spPr>
          <a:xfrm>
            <a:off x="458775" y="1819373"/>
            <a:ext cx="11160125" cy="3807084"/>
          </a:xfrm>
        </p:spPr>
        <p:txBody>
          <a:bodyPr/>
          <a:lstStyle/>
          <a:p>
            <a:pPr marL="457200" indent="-457200">
              <a:lnSpc>
                <a:spcPct val="150000"/>
              </a:lnSpc>
              <a:buFont typeface="Arial" panose="020B0604020202020204" pitchFamily="34" charset="0"/>
              <a:buChar char="•"/>
            </a:pPr>
            <a:r>
              <a:rPr lang="en-GB" sz="2400" dirty="0"/>
              <a:t>A very broad category and generally considered to be a spectrum</a:t>
            </a:r>
          </a:p>
          <a:p>
            <a:pPr marL="457200" indent="-457200">
              <a:lnSpc>
                <a:spcPct val="150000"/>
              </a:lnSpc>
              <a:buFont typeface="Arial" panose="020B0604020202020204" pitchFamily="34" charset="0"/>
              <a:buChar char="•"/>
            </a:pPr>
            <a:r>
              <a:rPr lang="en-GB" sz="2400" dirty="0"/>
              <a:t>Depending on needs, neurodiverse young people may have 1:1 support</a:t>
            </a:r>
          </a:p>
          <a:p>
            <a:pPr marL="457200" indent="-457200">
              <a:lnSpc>
                <a:spcPct val="150000"/>
              </a:lnSpc>
              <a:buFont typeface="Arial" panose="020B0604020202020204" pitchFamily="34" charset="0"/>
              <a:buChar char="•"/>
            </a:pPr>
            <a:r>
              <a:rPr lang="en-GB" sz="2400" dirty="0"/>
              <a:t>Dyslexia friendly fonts (sans serif)</a:t>
            </a:r>
          </a:p>
          <a:p>
            <a:pPr marL="457200" indent="-457200">
              <a:lnSpc>
                <a:spcPct val="150000"/>
              </a:lnSpc>
              <a:buFont typeface="Arial" panose="020B0604020202020204" pitchFamily="34" charset="0"/>
              <a:buChar char="•"/>
            </a:pPr>
            <a:r>
              <a:rPr lang="en-GB" sz="2400" dirty="0"/>
              <a:t>Active participation</a:t>
            </a:r>
          </a:p>
          <a:p>
            <a:pPr marL="457200" indent="-457200">
              <a:lnSpc>
                <a:spcPct val="150000"/>
              </a:lnSpc>
              <a:buFont typeface="Arial" panose="020B0604020202020204" pitchFamily="34" charset="0"/>
              <a:buChar char="•"/>
            </a:pPr>
            <a:r>
              <a:rPr lang="en-GB" sz="2400" dirty="0"/>
              <a:t>Different roles within activities</a:t>
            </a:r>
          </a:p>
          <a:p>
            <a:pPr marL="457200" indent="-457200">
              <a:lnSpc>
                <a:spcPct val="150000"/>
              </a:lnSpc>
              <a:buFont typeface="Arial" panose="020B0604020202020204" pitchFamily="34" charset="0"/>
              <a:buChar char="•"/>
            </a:pPr>
            <a:r>
              <a:rPr lang="en-GB" sz="2400" dirty="0"/>
              <a:t>Written and verbal instructions with supporting imagery</a:t>
            </a:r>
          </a:p>
          <a:p>
            <a:pPr marL="457200" indent="-457200">
              <a:buFont typeface="Arial" panose="020B0604020202020204" pitchFamily="34" charset="0"/>
              <a:buChar char="•"/>
            </a:pPr>
            <a:endParaRPr lang="en-GB" sz="2400" dirty="0"/>
          </a:p>
        </p:txBody>
      </p:sp>
    </p:spTree>
    <p:extLst>
      <p:ext uri="{BB962C8B-B14F-4D97-AF65-F5344CB8AC3E}">
        <p14:creationId xmlns:p14="http://schemas.microsoft.com/office/powerpoint/2010/main" val="418272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KEA instructions to build a 'Billy' bookcase.&#10;&#10;Image being used as an example of a set of instructions that work for some people and not for others. ">
            <a:extLst>
              <a:ext uri="{FF2B5EF4-FFF2-40B4-BE49-F238E27FC236}">
                <a16:creationId xmlns:a16="http://schemas.microsoft.com/office/drawing/2014/main" id="{CFF5724E-46DD-4EDF-B4F0-887FA719AD84}"/>
              </a:ext>
            </a:extLst>
          </p:cNvPr>
          <p:cNvPicPr>
            <a:picLocks noChangeAspect="1"/>
          </p:cNvPicPr>
          <p:nvPr/>
        </p:nvPicPr>
        <p:blipFill>
          <a:blip r:embed="rId3"/>
          <a:stretch>
            <a:fillRect/>
          </a:stretch>
        </p:blipFill>
        <p:spPr>
          <a:xfrm>
            <a:off x="654265" y="0"/>
            <a:ext cx="10883469" cy="6858000"/>
          </a:xfrm>
          <a:prstGeom prst="rect">
            <a:avLst/>
          </a:prstGeom>
        </p:spPr>
      </p:pic>
    </p:spTree>
    <p:extLst>
      <p:ext uri="{BB962C8B-B14F-4D97-AF65-F5344CB8AC3E}">
        <p14:creationId xmlns:p14="http://schemas.microsoft.com/office/powerpoint/2010/main" val="90881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16846-180B-4AFA-B256-82223417B226}"/>
              </a:ext>
            </a:extLst>
          </p:cNvPr>
          <p:cNvSpPr>
            <a:spLocks noGrp="1"/>
          </p:cNvSpPr>
          <p:nvPr>
            <p:ph type="title"/>
          </p:nvPr>
        </p:nvSpPr>
        <p:spPr/>
        <p:txBody>
          <a:bodyPr/>
          <a:lstStyle/>
          <a:p>
            <a:r>
              <a:rPr lang="en-GB" dirty="0"/>
              <a:t>Neurodiversity continued</a:t>
            </a:r>
          </a:p>
        </p:txBody>
      </p:sp>
      <p:sp>
        <p:nvSpPr>
          <p:cNvPr id="5" name="Text Placeholder 4">
            <a:extLst>
              <a:ext uri="{FF2B5EF4-FFF2-40B4-BE49-F238E27FC236}">
                <a16:creationId xmlns:a16="http://schemas.microsoft.com/office/drawing/2014/main" id="{EAE6EAB8-13B0-4EBF-8F2F-BF1AA21A49D5}"/>
              </a:ext>
            </a:extLst>
          </p:cNvPr>
          <p:cNvSpPr>
            <a:spLocks noGrp="1"/>
          </p:cNvSpPr>
          <p:nvPr>
            <p:ph type="body" sz="quarter" idx="10"/>
          </p:nvPr>
        </p:nvSpPr>
        <p:spPr/>
        <p:txBody>
          <a:bodyPr/>
          <a:lstStyle/>
          <a:p>
            <a:r>
              <a:rPr lang="en-GB" dirty="0"/>
              <a:t>Breakout rooms</a:t>
            </a:r>
          </a:p>
        </p:txBody>
      </p:sp>
      <p:sp>
        <p:nvSpPr>
          <p:cNvPr id="6" name="Text Placeholder 5">
            <a:extLst>
              <a:ext uri="{FF2B5EF4-FFF2-40B4-BE49-F238E27FC236}">
                <a16:creationId xmlns:a16="http://schemas.microsoft.com/office/drawing/2014/main" id="{A2766035-7BF2-489F-BC1D-62E424733A64}"/>
              </a:ext>
            </a:extLst>
          </p:cNvPr>
          <p:cNvSpPr>
            <a:spLocks noGrp="1"/>
          </p:cNvSpPr>
          <p:nvPr>
            <p:ph type="body" sz="quarter" idx="11"/>
          </p:nvPr>
        </p:nvSpPr>
        <p:spPr>
          <a:xfrm>
            <a:off x="458106" y="1819372"/>
            <a:ext cx="11233150" cy="3041780"/>
          </a:xfrm>
        </p:spPr>
        <p:txBody>
          <a:bodyPr/>
          <a:lstStyle/>
          <a:p>
            <a:pPr marL="342900" indent="-342900">
              <a:lnSpc>
                <a:spcPct val="150000"/>
              </a:lnSpc>
              <a:buFont typeface="Arial" panose="020B0604020202020204" pitchFamily="34" charset="0"/>
              <a:buChar char="•"/>
            </a:pPr>
            <a:r>
              <a:rPr lang="en-GB" dirty="0"/>
              <a:t>You are about to be sent into a breakout room for 5 minutes. Within your room, have a conversation about a topic of your choosing.</a:t>
            </a:r>
          </a:p>
          <a:p>
            <a:pPr marL="342900" indent="-342900">
              <a:lnSpc>
                <a:spcPct val="150000"/>
              </a:lnSpc>
              <a:buFont typeface="Arial" panose="020B0604020202020204" pitchFamily="34" charset="0"/>
              <a:buChar char="•"/>
            </a:pPr>
            <a:r>
              <a:rPr lang="en-GB" dirty="0">
                <a:solidFill>
                  <a:srgbClr val="0070C0"/>
                </a:solidFill>
              </a:rPr>
              <a:t>One person is responsible for keeping the conversation flowing – ask questions, encourage people to participate. </a:t>
            </a:r>
          </a:p>
          <a:p>
            <a:pPr marL="342900" indent="-342900">
              <a:lnSpc>
                <a:spcPct val="150000"/>
              </a:lnSpc>
              <a:buFont typeface="Arial" panose="020B0604020202020204" pitchFamily="34" charset="0"/>
              <a:buChar char="•"/>
            </a:pPr>
            <a:r>
              <a:rPr lang="en-GB" dirty="0"/>
              <a:t>Everyone else can join in the conversation, ask or answer questions. BUT they cannot use any words that include the letters ‘a’ or ‘e’. </a:t>
            </a:r>
          </a:p>
        </p:txBody>
      </p:sp>
    </p:spTree>
    <p:extLst>
      <p:ext uri="{BB962C8B-B14F-4D97-AF65-F5344CB8AC3E}">
        <p14:creationId xmlns:p14="http://schemas.microsoft.com/office/powerpoint/2010/main" val="250450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747A-79E4-426A-9927-6CE1062CD9DF}"/>
              </a:ext>
            </a:extLst>
          </p:cNvPr>
          <p:cNvSpPr>
            <a:spLocks noGrp="1"/>
          </p:cNvSpPr>
          <p:nvPr>
            <p:ph type="title"/>
          </p:nvPr>
        </p:nvSpPr>
        <p:spPr/>
        <p:txBody>
          <a:bodyPr/>
          <a:lstStyle/>
          <a:p>
            <a:r>
              <a:rPr lang="en-GB" dirty="0"/>
              <a:t>Deaf young people</a:t>
            </a:r>
          </a:p>
        </p:txBody>
      </p:sp>
      <p:sp>
        <p:nvSpPr>
          <p:cNvPr id="4" name="Text Placeholder 3">
            <a:extLst>
              <a:ext uri="{FF2B5EF4-FFF2-40B4-BE49-F238E27FC236}">
                <a16:creationId xmlns:a16="http://schemas.microsoft.com/office/drawing/2014/main" id="{6355F891-6BB7-458F-8407-850243A53603}"/>
              </a:ext>
            </a:extLst>
          </p:cNvPr>
          <p:cNvSpPr>
            <a:spLocks noGrp="1"/>
          </p:cNvSpPr>
          <p:nvPr>
            <p:ph type="body" sz="quarter" idx="11"/>
          </p:nvPr>
        </p:nvSpPr>
        <p:spPr>
          <a:xfrm>
            <a:off x="458106" y="1290181"/>
            <a:ext cx="11233150" cy="4084252"/>
          </a:xfrm>
        </p:spPr>
        <p:txBody>
          <a:bodyPr/>
          <a:lstStyle/>
          <a:p>
            <a:pPr marL="342900" indent="-342900">
              <a:lnSpc>
                <a:spcPct val="150000"/>
              </a:lnSpc>
              <a:buFont typeface="Arial" panose="020B0604020202020204" pitchFamily="34" charset="0"/>
              <a:buChar char="•"/>
            </a:pPr>
            <a:r>
              <a:rPr lang="en-GB" dirty="0"/>
              <a:t>The term ‘deaf’ does not mean someone cannot hear anything. Every deaf person is different with different levels of deafness or implants, technology and communication preferences.</a:t>
            </a:r>
          </a:p>
          <a:p>
            <a:pPr marL="342900" indent="-342900">
              <a:lnSpc>
                <a:spcPct val="150000"/>
              </a:lnSpc>
              <a:buFont typeface="Arial" panose="020B0604020202020204" pitchFamily="34" charset="0"/>
              <a:buChar char="•"/>
            </a:pPr>
            <a:r>
              <a:rPr lang="en-GB" dirty="0">
                <a:solidFill>
                  <a:srgbClr val="0070C0"/>
                </a:solidFill>
              </a:rPr>
              <a:t>Just because someone is deaf it does not mean they use British Sign Language (BSL) or that they cannot speak.</a:t>
            </a:r>
          </a:p>
        </p:txBody>
      </p:sp>
    </p:spTree>
    <p:extLst>
      <p:ext uri="{BB962C8B-B14F-4D97-AF65-F5344CB8AC3E}">
        <p14:creationId xmlns:p14="http://schemas.microsoft.com/office/powerpoint/2010/main" val="196715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4F56-DF05-43F7-9775-68741352F038}"/>
              </a:ext>
            </a:extLst>
          </p:cNvPr>
          <p:cNvSpPr>
            <a:spLocks noGrp="1"/>
          </p:cNvSpPr>
          <p:nvPr>
            <p:ph type="title"/>
          </p:nvPr>
        </p:nvSpPr>
        <p:spPr/>
        <p:txBody>
          <a:bodyPr/>
          <a:lstStyle/>
          <a:p>
            <a:r>
              <a:rPr lang="en-GB" dirty="0"/>
              <a:t>Communication with deaf young people</a:t>
            </a:r>
          </a:p>
        </p:txBody>
      </p:sp>
      <p:sp>
        <p:nvSpPr>
          <p:cNvPr id="4" name="Text Placeholder 3">
            <a:extLst>
              <a:ext uri="{FF2B5EF4-FFF2-40B4-BE49-F238E27FC236}">
                <a16:creationId xmlns:a16="http://schemas.microsoft.com/office/drawing/2014/main" id="{E242D645-1A8A-408C-9559-20980FA337A8}"/>
              </a:ext>
            </a:extLst>
          </p:cNvPr>
          <p:cNvSpPr>
            <a:spLocks noGrp="1"/>
          </p:cNvSpPr>
          <p:nvPr>
            <p:ph type="body" sz="quarter" idx="11"/>
          </p:nvPr>
        </p:nvSpPr>
        <p:spPr>
          <a:xfrm>
            <a:off x="458106" y="1119279"/>
            <a:ext cx="11233150" cy="4046674"/>
          </a:xfrm>
        </p:spPr>
        <p:txBody>
          <a:bodyPr/>
          <a:lstStyle/>
          <a:p>
            <a:pPr marL="342900" indent="-342900">
              <a:lnSpc>
                <a:spcPct val="150000"/>
              </a:lnSpc>
              <a:buFont typeface="Arial" panose="020B0604020202020204" pitchFamily="34" charset="0"/>
              <a:buChar char="•"/>
            </a:pPr>
            <a:r>
              <a:rPr lang="en-GB" dirty="0"/>
              <a:t>Find out how they communicate (speech, BSL (or other sign languages) or a mixture of both)</a:t>
            </a:r>
          </a:p>
          <a:p>
            <a:pPr marL="342900" indent="-342900">
              <a:lnSpc>
                <a:spcPct val="150000"/>
              </a:lnSpc>
              <a:buFont typeface="Arial" panose="020B0604020202020204" pitchFamily="34" charset="0"/>
              <a:buChar char="•"/>
            </a:pPr>
            <a:r>
              <a:rPr lang="en-GB" dirty="0">
                <a:solidFill>
                  <a:srgbClr val="0070C0"/>
                </a:solidFill>
              </a:rPr>
              <a:t>Get their attention (wave, knock on a table or tap their shoulder lightly)</a:t>
            </a:r>
          </a:p>
          <a:p>
            <a:pPr marL="342900" indent="-342900">
              <a:lnSpc>
                <a:spcPct val="150000"/>
              </a:lnSpc>
              <a:buFont typeface="Arial" panose="020B0604020202020204" pitchFamily="34" charset="0"/>
              <a:buChar char="•"/>
            </a:pPr>
            <a:r>
              <a:rPr lang="en-GB" dirty="0"/>
              <a:t>Face them when you are talking and don’t move around</a:t>
            </a:r>
          </a:p>
          <a:p>
            <a:pPr marL="342900" indent="-342900">
              <a:lnSpc>
                <a:spcPct val="150000"/>
              </a:lnSpc>
              <a:buFont typeface="Arial" panose="020B0604020202020204" pitchFamily="34" charset="0"/>
              <a:buChar char="•"/>
            </a:pPr>
            <a:r>
              <a:rPr lang="en-GB" dirty="0">
                <a:solidFill>
                  <a:srgbClr val="0070C0"/>
                </a:solidFill>
              </a:rPr>
              <a:t>Speak clearly and naturally (don’t speak too slowly or loudly)</a:t>
            </a:r>
          </a:p>
          <a:p>
            <a:pPr marL="342900" indent="-342900">
              <a:lnSpc>
                <a:spcPct val="150000"/>
              </a:lnSpc>
              <a:buFont typeface="Arial" panose="020B0604020202020204" pitchFamily="34" charset="0"/>
              <a:buChar char="•"/>
            </a:pPr>
            <a:r>
              <a:rPr lang="en-GB" dirty="0"/>
              <a:t>Watch your mouth (covering your mouth, eating etc make lip reading harder)</a:t>
            </a:r>
          </a:p>
          <a:p>
            <a:pPr marL="342900" indent="-342900">
              <a:lnSpc>
                <a:spcPct val="150000"/>
              </a:lnSpc>
              <a:buFont typeface="Arial" panose="020B0604020202020204" pitchFamily="34" charset="0"/>
              <a:buChar char="•"/>
            </a:pPr>
            <a:r>
              <a:rPr lang="en-GB" dirty="0">
                <a:solidFill>
                  <a:srgbClr val="0070C0"/>
                </a:solidFill>
              </a:rPr>
              <a:t>Use visual cues and don’t be shy about gesturing even if not official BSL</a:t>
            </a:r>
          </a:p>
          <a:p>
            <a:pPr marL="342900" indent="-342900">
              <a:lnSpc>
                <a:spcPct val="150000"/>
              </a:lnSpc>
              <a:buFont typeface="Arial" panose="020B0604020202020204" pitchFamily="34" charset="0"/>
              <a:buChar char="•"/>
            </a:pPr>
            <a:endParaRPr lang="en-GB" dirty="0"/>
          </a:p>
          <a:p>
            <a:pPr marL="342900" indent="-34290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246641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4F56-DF05-43F7-9775-68741352F038}"/>
              </a:ext>
            </a:extLst>
          </p:cNvPr>
          <p:cNvSpPr>
            <a:spLocks noGrp="1"/>
          </p:cNvSpPr>
          <p:nvPr>
            <p:ph type="title"/>
          </p:nvPr>
        </p:nvSpPr>
        <p:spPr/>
        <p:txBody>
          <a:bodyPr/>
          <a:lstStyle/>
          <a:p>
            <a:r>
              <a:rPr lang="en-GB" dirty="0"/>
              <a:t>Communication with deaf young people (cont.)</a:t>
            </a:r>
          </a:p>
        </p:txBody>
      </p:sp>
      <p:sp>
        <p:nvSpPr>
          <p:cNvPr id="4" name="Text Placeholder 3">
            <a:extLst>
              <a:ext uri="{FF2B5EF4-FFF2-40B4-BE49-F238E27FC236}">
                <a16:creationId xmlns:a16="http://schemas.microsoft.com/office/drawing/2014/main" id="{E242D645-1A8A-408C-9559-20980FA337A8}"/>
              </a:ext>
            </a:extLst>
          </p:cNvPr>
          <p:cNvSpPr>
            <a:spLocks noGrp="1"/>
          </p:cNvSpPr>
          <p:nvPr>
            <p:ph type="body" sz="quarter" idx="11"/>
          </p:nvPr>
        </p:nvSpPr>
        <p:spPr>
          <a:xfrm>
            <a:off x="458106" y="1077239"/>
            <a:ext cx="11233150" cy="4046674"/>
          </a:xfrm>
        </p:spPr>
        <p:txBody>
          <a:bodyPr/>
          <a:lstStyle/>
          <a:p>
            <a:pPr marL="342900" indent="-342900">
              <a:lnSpc>
                <a:spcPct val="150000"/>
              </a:lnSpc>
              <a:buFont typeface="Arial" panose="020B0604020202020204" pitchFamily="34" charset="0"/>
              <a:buChar char="•"/>
            </a:pPr>
            <a:r>
              <a:rPr lang="en-GB" dirty="0"/>
              <a:t>Make it clear what the topic of conversation is and make topic changes clear</a:t>
            </a:r>
          </a:p>
          <a:p>
            <a:pPr marL="342900" indent="-342900">
              <a:lnSpc>
                <a:spcPct val="150000"/>
              </a:lnSpc>
              <a:buFont typeface="Arial" panose="020B0604020202020204" pitchFamily="34" charset="0"/>
              <a:buChar char="•"/>
            </a:pPr>
            <a:r>
              <a:rPr lang="en-GB" dirty="0">
                <a:solidFill>
                  <a:srgbClr val="0070C0"/>
                </a:solidFill>
              </a:rPr>
              <a:t>Stand with your face to the light, shadows on the face make lip reading difficult</a:t>
            </a:r>
          </a:p>
          <a:p>
            <a:pPr marL="342900" indent="-342900">
              <a:lnSpc>
                <a:spcPct val="150000"/>
              </a:lnSpc>
              <a:buFont typeface="Arial" panose="020B0604020202020204" pitchFamily="34" charset="0"/>
              <a:buChar char="•"/>
            </a:pPr>
            <a:r>
              <a:rPr lang="en-GB" dirty="0"/>
              <a:t>Speak one at a time</a:t>
            </a:r>
          </a:p>
          <a:p>
            <a:pPr marL="342900" indent="-342900">
              <a:lnSpc>
                <a:spcPct val="150000"/>
              </a:lnSpc>
              <a:buFont typeface="Arial" panose="020B0604020202020204" pitchFamily="34" charset="0"/>
              <a:buChar char="•"/>
            </a:pPr>
            <a:r>
              <a:rPr lang="en-GB" dirty="0">
                <a:solidFill>
                  <a:srgbClr val="0070C0"/>
                </a:solidFill>
              </a:rPr>
              <a:t>Reduce background noise</a:t>
            </a:r>
          </a:p>
          <a:p>
            <a:pPr marL="342900" indent="-342900">
              <a:lnSpc>
                <a:spcPct val="150000"/>
              </a:lnSpc>
              <a:buFont typeface="Arial" panose="020B0604020202020204" pitchFamily="34" charset="0"/>
              <a:buChar char="•"/>
            </a:pPr>
            <a:r>
              <a:rPr lang="en-GB" dirty="0"/>
              <a:t>Never give up or say “I’ll tell you later”</a:t>
            </a:r>
          </a:p>
          <a:p>
            <a:pPr marL="342900" indent="-342900">
              <a:lnSpc>
                <a:spcPct val="150000"/>
              </a:lnSpc>
              <a:buFont typeface="Arial" panose="020B0604020202020204" pitchFamily="34" charset="0"/>
              <a:buChar char="•"/>
            </a:pPr>
            <a:endParaRPr lang="en-GB" dirty="0"/>
          </a:p>
          <a:p>
            <a:pPr>
              <a:lnSpc>
                <a:spcPct val="150000"/>
              </a:lnSpc>
            </a:pPr>
            <a:r>
              <a:rPr lang="en-GB" dirty="0"/>
              <a:t>				</a:t>
            </a:r>
            <a:r>
              <a:rPr lang="en-GB" sz="1800" dirty="0"/>
              <a:t>Source: National Deaf Children’s Society</a:t>
            </a:r>
            <a:endParaRPr lang="en-GB" dirty="0"/>
          </a:p>
          <a:p>
            <a:pPr marL="342900" indent="-34290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112154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4F56-DF05-43F7-9775-68741352F038}"/>
              </a:ext>
            </a:extLst>
          </p:cNvPr>
          <p:cNvSpPr>
            <a:spLocks noGrp="1"/>
          </p:cNvSpPr>
          <p:nvPr>
            <p:ph type="title"/>
          </p:nvPr>
        </p:nvSpPr>
        <p:spPr/>
        <p:txBody>
          <a:bodyPr/>
          <a:lstStyle/>
          <a:p>
            <a:r>
              <a:rPr lang="en-GB" dirty="0"/>
              <a:t>Specific adaptations for deaf young people</a:t>
            </a:r>
          </a:p>
        </p:txBody>
      </p:sp>
      <p:sp>
        <p:nvSpPr>
          <p:cNvPr id="4" name="Text Placeholder 3">
            <a:extLst>
              <a:ext uri="{FF2B5EF4-FFF2-40B4-BE49-F238E27FC236}">
                <a16:creationId xmlns:a16="http://schemas.microsoft.com/office/drawing/2014/main" id="{E242D645-1A8A-408C-9559-20980FA337A8}"/>
              </a:ext>
            </a:extLst>
          </p:cNvPr>
          <p:cNvSpPr>
            <a:spLocks noGrp="1"/>
          </p:cNvSpPr>
          <p:nvPr>
            <p:ph type="body" sz="quarter" idx="11"/>
          </p:nvPr>
        </p:nvSpPr>
        <p:spPr>
          <a:xfrm>
            <a:off x="458106" y="1077239"/>
            <a:ext cx="11233150" cy="4046674"/>
          </a:xfrm>
        </p:spPr>
        <p:txBody>
          <a:bodyPr/>
          <a:lstStyle/>
          <a:p>
            <a:pPr marL="342900" indent="-342900">
              <a:lnSpc>
                <a:spcPct val="150000"/>
              </a:lnSpc>
              <a:buFont typeface="Arial" panose="020B0604020202020204" pitchFamily="34" charset="0"/>
              <a:buChar char="•"/>
            </a:pPr>
            <a:r>
              <a:rPr lang="en-GB" dirty="0"/>
              <a:t>Subtitle any pre-recorded video content.</a:t>
            </a:r>
          </a:p>
          <a:p>
            <a:pPr marL="342900" indent="-342900">
              <a:lnSpc>
                <a:spcPct val="150000"/>
              </a:lnSpc>
              <a:buFont typeface="Arial" panose="020B0604020202020204" pitchFamily="34" charset="0"/>
              <a:buChar char="•"/>
            </a:pPr>
            <a:r>
              <a:rPr lang="en-GB" dirty="0"/>
              <a:t>Use subtitles for any presentation elements you are delivering.</a:t>
            </a:r>
          </a:p>
          <a:p>
            <a:pPr marL="342900" indent="-342900">
              <a:lnSpc>
                <a:spcPct val="150000"/>
              </a:lnSpc>
              <a:buFont typeface="Arial" panose="020B0604020202020204" pitchFamily="34" charset="0"/>
              <a:buChar char="•"/>
            </a:pPr>
            <a:endParaRPr lang="en-GB" dirty="0"/>
          </a:p>
          <a:p>
            <a:pPr marL="342900" indent="-342900">
              <a:lnSpc>
                <a:spcPct val="150000"/>
              </a:lnSpc>
              <a:buFont typeface="Arial" panose="020B0604020202020204" pitchFamily="34" charset="0"/>
              <a:buChar char="•"/>
            </a:pPr>
            <a:endParaRPr lang="en-GB" dirty="0"/>
          </a:p>
          <a:p>
            <a:pPr marL="342900" indent="-342900">
              <a:lnSpc>
                <a:spcPct val="150000"/>
              </a:lnSpc>
              <a:buFont typeface="Arial" panose="020B0604020202020204" pitchFamily="34" charset="0"/>
              <a:buChar char="•"/>
            </a:pPr>
            <a:endParaRPr lang="en-GB" dirty="0"/>
          </a:p>
          <a:p>
            <a:pPr marL="342900" indent="-342900">
              <a:lnSpc>
                <a:spcPct val="150000"/>
              </a:lnSpc>
              <a:buFont typeface="Arial" panose="020B0604020202020204" pitchFamily="34" charset="0"/>
              <a:buChar char="•"/>
            </a:pPr>
            <a:r>
              <a:rPr lang="en-GB" dirty="0"/>
              <a:t>Book interpreters if needed.</a:t>
            </a:r>
          </a:p>
          <a:p>
            <a:pPr marL="342900" indent="-342900">
              <a:lnSpc>
                <a:spcPct val="150000"/>
              </a:lnSpc>
              <a:buFont typeface="Arial" panose="020B0604020202020204" pitchFamily="34" charset="0"/>
              <a:buChar char="•"/>
            </a:pPr>
            <a:r>
              <a:rPr lang="en-GB" dirty="0"/>
              <a:t>If wearing a face mask, consider one with a clear window over the mouth.</a:t>
            </a:r>
          </a:p>
          <a:p>
            <a:pPr>
              <a:lnSpc>
                <a:spcPct val="150000"/>
              </a:lnSpc>
            </a:pPr>
            <a:endParaRPr lang="en-GB" dirty="0"/>
          </a:p>
          <a:p>
            <a:pPr>
              <a:lnSpc>
                <a:spcPct val="150000"/>
              </a:lnSpc>
            </a:pPr>
            <a:r>
              <a:rPr lang="en-GB" dirty="0"/>
              <a:t>				</a:t>
            </a:r>
          </a:p>
        </p:txBody>
      </p:sp>
      <p:grpSp>
        <p:nvGrpSpPr>
          <p:cNvPr id="18" name="Group 17" descr="Screen grab of the powerpoint ribbon showing how to add subtitles when in presentation mode">
            <a:extLst>
              <a:ext uri="{FF2B5EF4-FFF2-40B4-BE49-F238E27FC236}">
                <a16:creationId xmlns:a16="http://schemas.microsoft.com/office/drawing/2014/main" id="{A3EAC9CE-6FF8-4EB9-B029-010B38EA24A1}"/>
              </a:ext>
            </a:extLst>
          </p:cNvPr>
          <p:cNvGrpSpPr/>
          <p:nvPr/>
        </p:nvGrpSpPr>
        <p:grpSpPr>
          <a:xfrm>
            <a:off x="861848" y="2150680"/>
            <a:ext cx="10979768" cy="1748658"/>
            <a:chOff x="840827" y="2497521"/>
            <a:chExt cx="10979768" cy="1748658"/>
          </a:xfrm>
        </p:grpSpPr>
        <p:pic>
          <p:nvPicPr>
            <p:cNvPr id="11" name="Picture 10">
              <a:extLst>
                <a:ext uri="{FF2B5EF4-FFF2-40B4-BE49-F238E27FC236}">
                  <a16:creationId xmlns:a16="http://schemas.microsoft.com/office/drawing/2014/main" id="{D06E4381-9D77-45E2-8A3B-A54BE65049BA}"/>
                </a:ext>
              </a:extLst>
            </p:cNvPr>
            <p:cNvPicPr>
              <a:picLocks noChangeAspect="1"/>
            </p:cNvPicPr>
            <p:nvPr/>
          </p:nvPicPr>
          <p:blipFill rotWithShape="1">
            <a:blip r:embed="rId2"/>
            <a:srcRect r="28965" b="85487"/>
            <a:stretch/>
          </p:blipFill>
          <p:spPr>
            <a:xfrm>
              <a:off x="840827" y="3026772"/>
              <a:ext cx="10979768" cy="1219407"/>
            </a:xfrm>
            <a:prstGeom prst="rect">
              <a:avLst/>
            </a:prstGeom>
          </p:spPr>
        </p:pic>
        <p:sp>
          <p:nvSpPr>
            <p:cNvPr id="12" name="Oval 11">
              <a:extLst>
                <a:ext uri="{FF2B5EF4-FFF2-40B4-BE49-F238E27FC236}">
                  <a16:creationId xmlns:a16="http://schemas.microsoft.com/office/drawing/2014/main" id="{CD8AA09D-523C-4742-A2E3-5806AE7E48FA}"/>
                </a:ext>
              </a:extLst>
            </p:cNvPr>
            <p:cNvSpPr/>
            <p:nvPr/>
          </p:nvSpPr>
          <p:spPr>
            <a:xfrm>
              <a:off x="4351283" y="3292366"/>
              <a:ext cx="672662" cy="31531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8555E95E-F503-43C5-91CE-5977621A5E94}"/>
                </a:ext>
              </a:extLst>
            </p:cNvPr>
            <p:cNvCxnSpPr/>
            <p:nvPr/>
          </p:nvCxnSpPr>
          <p:spPr>
            <a:xfrm flipH="1">
              <a:off x="4929352" y="2606566"/>
              <a:ext cx="725214"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4C89F4A-F0D7-48F2-B606-91C4F6D498C2}"/>
                </a:ext>
              </a:extLst>
            </p:cNvPr>
            <p:cNvSpPr/>
            <p:nvPr/>
          </p:nvSpPr>
          <p:spPr>
            <a:xfrm>
              <a:off x="9361502" y="3498631"/>
              <a:ext cx="1545021" cy="7475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6181608F-51E2-4B1A-A26F-47D0C2FC88B3}"/>
                </a:ext>
              </a:extLst>
            </p:cNvPr>
            <p:cNvCxnSpPr/>
            <p:nvPr/>
          </p:nvCxnSpPr>
          <p:spPr>
            <a:xfrm flipH="1">
              <a:off x="10607574" y="2497521"/>
              <a:ext cx="681670" cy="100111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5183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8537A-6B65-4220-871A-2FAFA6E4A8C5}"/>
              </a:ext>
            </a:extLst>
          </p:cNvPr>
          <p:cNvSpPr>
            <a:spLocks noGrp="1"/>
          </p:cNvSpPr>
          <p:nvPr>
            <p:ph type="title"/>
          </p:nvPr>
        </p:nvSpPr>
        <p:spPr/>
        <p:txBody>
          <a:bodyPr/>
          <a:lstStyle/>
          <a:p>
            <a:r>
              <a:rPr lang="en-GB" dirty="0"/>
              <a:t>Housekeeping</a:t>
            </a:r>
          </a:p>
        </p:txBody>
      </p:sp>
      <p:sp>
        <p:nvSpPr>
          <p:cNvPr id="7" name="Text Placeholder 6">
            <a:extLst>
              <a:ext uri="{FF2B5EF4-FFF2-40B4-BE49-F238E27FC236}">
                <a16:creationId xmlns:a16="http://schemas.microsoft.com/office/drawing/2014/main" id="{F13DC973-B823-43DE-8EA6-1FDC0DAB9530}"/>
              </a:ext>
            </a:extLst>
          </p:cNvPr>
          <p:cNvSpPr>
            <a:spLocks noGrp="1"/>
          </p:cNvSpPr>
          <p:nvPr>
            <p:ph type="body" sz="quarter" idx="11"/>
          </p:nvPr>
        </p:nvSpPr>
        <p:spPr>
          <a:xfrm>
            <a:off x="458775" y="1138335"/>
            <a:ext cx="11160125" cy="4098281"/>
          </a:xfrm>
        </p:spPr>
        <p:txBody>
          <a:bodyPr/>
          <a:lstStyle/>
          <a:p>
            <a:pPr marL="457200" indent="-457200">
              <a:lnSpc>
                <a:spcPct val="150000"/>
              </a:lnSpc>
              <a:buFont typeface="Arial" panose="020B0604020202020204" pitchFamily="34" charset="0"/>
              <a:buChar char="•"/>
            </a:pPr>
            <a:r>
              <a:rPr lang="en-GB" sz="2400" dirty="0"/>
              <a:t>Turning captions on</a:t>
            </a:r>
          </a:p>
          <a:p>
            <a:pPr marL="457200" indent="-457200">
              <a:lnSpc>
                <a:spcPct val="150000"/>
              </a:lnSpc>
              <a:buFont typeface="Arial" panose="020B0604020202020204" pitchFamily="34" charset="0"/>
              <a:buChar char="•"/>
            </a:pPr>
            <a:r>
              <a:rPr lang="en-GB" sz="2400" dirty="0">
                <a:solidFill>
                  <a:srgbClr val="0070C0"/>
                </a:solidFill>
              </a:rPr>
              <a:t>Please feel free to type questions in the chat, raise a hand, or just interrupt</a:t>
            </a:r>
          </a:p>
          <a:p>
            <a:pPr marL="457200" indent="-457200">
              <a:lnSpc>
                <a:spcPct val="150000"/>
              </a:lnSpc>
              <a:buFont typeface="Arial" panose="020B0604020202020204" pitchFamily="34" charset="0"/>
              <a:buChar char="•"/>
            </a:pPr>
            <a:r>
              <a:rPr lang="en-GB" sz="2400" dirty="0"/>
              <a:t>You won’t be judged for using the ‘wrong’ language in this session, please do ask questions without worrying about how you are phrasing it</a:t>
            </a:r>
          </a:p>
          <a:p>
            <a:pPr marL="457200" indent="-457200">
              <a:lnSpc>
                <a:spcPct val="150000"/>
              </a:lnSpc>
              <a:buFont typeface="Arial" panose="020B0604020202020204" pitchFamily="34" charset="0"/>
              <a:buChar char="•"/>
            </a:pPr>
            <a:r>
              <a:rPr lang="en-GB" sz="2400" dirty="0">
                <a:solidFill>
                  <a:srgbClr val="0070C0"/>
                </a:solidFill>
              </a:rPr>
              <a:t>I do not have lived experience of any of the disabilities I am referring to, so these are generalised top tips. If you are working with a Disabled young person it is always best to ask them directly if there is anything you can do to make your session more accessible</a:t>
            </a:r>
          </a:p>
        </p:txBody>
      </p:sp>
    </p:spTree>
    <p:extLst>
      <p:ext uri="{BB962C8B-B14F-4D97-AF65-F5344CB8AC3E}">
        <p14:creationId xmlns:p14="http://schemas.microsoft.com/office/powerpoint/2010/main" val="134503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6A28-7CAA-41CF-A295-C9AA60FAB2D1}"/>
              </a:ext>
            </a:extLst>
          </p:cNvPr>
          <p:cNvSpPr>
            <a:spLocks noGrp="1"/>
          </p:cNvSpPr>
          <p:nvPr>
            <p:ph type="title"/>
          </p:nvPr>
        </p:nvSpPr>
        <p:spPr/>
        <p:txBody>
          <a:bodyPr/>
          <a:lstStyle/>
          <a:p>
            <a:r>
              <a:rPr lang="en-GB" dirty="0"/>
              <a:t>Top tips for working with interpreters</a:t>
            </a:r>
          </a:p>
        </p:txBody>
      </p:sp>
      <p:sp>
        <p:nvSpPr>
          <p:cNvPr id="4" name="Text Placeholder 3">
            <a:extLst>
              <a:ext uri="{FF2B5EF4-FFF2-40B4-BE49-F238E27FC236}">
                <a16:creationId xmlns:a16="http://schemas.microsoft.com/office/drawing/2014/main" id="{DAE15AFD-C36B-4CCB-8102-F51CE8C9DAB0}"/>
              </a:ext>
            </a:extLst>
          </p:cNvPr>
          <p:cNvSpPr>
            <a:spLocks noGrp="1"/>
          </p:cNvSpPr>
          <p:nvPr>
            <p:ph type="body" sz="quarter" idx="11"/>
          </p:nvPr>
        </p:nvSpPr>
        <p:spPr>
          <a:xfrm>
            <a:off x="458106" y="1001701"/>
            <a:ext cx="11233150" cy="3997578"/>
          </a:xfrm>
        </p:spPr>
        <p:txBody>
          <a:bodyPr/>
          <a:lstStyle/>
          <a:p>
            <a:pPr marL="342900" indent="-342900">
              <a:lnSpc>
                <a:spcPct val="150000"/>
              </a:lnSpc>
              <a:buFont typeface="Arial" panose="020B0604020202020204" pitchFamily="34" charset="0"/>
              <a:buChar char="•"/>
            </a:pPr>
            <a:r>
              <a:rPr lang="en-GB" dirty="0"/>
              <a:t>Make sure it’s an English to BSL interpreter you need (this is not a certainty; you could need Irish, Scottish or Welsh Sign Language, Signed Supported English, speech-to-text reporters etc).</a:t>
            </a:r>
          </a:p>
          <a:p>
            <a:pPr marL="342900" indent="-342900">
              <a:lnSpc>
                <a:spcPct val="150000"/>
              </a:lnSpc>
              <a:buFont typeface="Arial" panose="020B0604020202020204" pitchFamily="34" charset="0"/>
              <a:buChar char="•"/>
            </a:pPr>
            <a:r>
              <a:rPr lang="en-GB" dirty="0">
                <a:solidFill>
                  <a:srgbClr val="0070C0"/>
                </a:solidFill>
              </a:rPr>
              <a:t>BSL interpreters are in short supply. If you need to book them allow plenty of time and provide as much information as possible up front.</a:t>
            </a:r>
          </a:p>
          <a:p>
            <a:pPr marL="342900" indent="-342900">
              <a:lnSpc>
                <a:spcPct val="150000"/>
              </a:lnSpc>
              <a:buFont typeface="Arial" panose="020B0604020202020204" pitchFamily="34" charset="0"/>
              <a:buChar char="•"/>
            </a:pPr>
            <a:r>
              <a:rPr lang="en-GB" dirty="0"/>
              <a:t>Generally interpreters work in pairs in 15 minute ‘shifts’.</a:t>
            </a:r>
          </a:p>
          <a:p>
            <a:pPr marL="342900" indent="-342900">
              <a:lnSpc>
                <a:spcPct val="150000"/>
              </a:lnSpc>
              <a:buFont typeface="Arial" panose="020B0604020202020204" pitchFamily="34" charset="0"/>
              <a:buChar char="•"/>
            </a:pPr>
            <a:r>
              <a:rPr lang="en-GB" dirty="0">
                <a:solidFill>
                  <a:srgbClr val="0070C0"/>
                </a:solidFill>
              </a:rPr>
              <a:t>Provide a list of names and key vocabulary in advance. If there is a set script send it prior to the event. </a:t>
            </a:r>
          </a:p>
          <a:p>
            <a:pPr marL="342900" indent="-34290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173325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6A28-7CAA-41CF-A295-C9AA60FAB2D1}"/>
              </a:ext>
            </a:extLst>
          </p:cNvPr>
          <p:cNvSpPr>
            <a:spLocks noGrp="1"/>
          </p:cNvSpPr>
          <p:nvPr>
            <p:ph type="title"/>
          </p:nvPr>
        </p:nvSpPr>
        <p:spPr/>
        <p:txBody>
          <a:bodyPr/>
          <a:lstStyle/>
          <a:p>
            <a:r>
              <a:rPr lang="en-GB" dirty="0"/>
              <a:t>Top tips for working with interpreters (cont.)</a:t>
            </a:r>
          </a:p>
        </p:txBody>
      </p:sp>
      <p:sp>
        <p:nvSpPr>
          <p:cNvPr id="4" name="Text Placeholder 3">
            <a:extLst>
              <a:ext uri="{FF2B5EF4-FFF2-40B4-BE49-F238E27FC236}">
                <a16:creationId xmlns:a16="http://schemas.microsoft.com/office/drawing/2014/main" id="{DAE15AFD-C36B-4CCB-8102-F51CE8C9DAB0}"/>
              </a:ext>
            </a:extLst>
          </p:cNvPr>
          <p:cNvSpPr>
            <a:spLocks noGrp="1"/>
          </p:cNvSpPr>
          <p:nvPr>
            <p:ph type="body" sz="quarter" idx="11"/>
          </p:nvPr>
        </p:nvSpPr>
        <p:spPr>
          <a:xfrm>
            <a:off x="458106" y="1127822"/>
            <a:ext cx="11233150" cy="3997578"/>
          </a:xfrm>
        </p:spPr>
        <p:txBody>
          <a:bodyPr/>
          <a:lstStyle/>
          <a:p>
            <a:pPr marL="342900" indent="-342900">
              <a:lnSpc>
                <a:spcPct val="150000"/>
              </a:lnSpc>
              <a:buFont typeface="Arial" panose="020B0604020202020204" pitchFamily="34" charset="0"/>
              <a:buChar char="•"/>
            </a:pPr>
            <a:r>
              <a:rPr lang="en-GB" dirty="0"/>
              <a:t>Book a rehearsal if there are any nuances or complexities.</a:t>
            </a:r>
          </a:p>
          <a:p>
            <a:pPr marL="342900" indent="-342900">
              <a:lnSpc>
                <a:spcPct val="150000"/>
              </a:lnSpc>
              <a:buFont typeface="Arial" panose="020B0604020202020204" pitchFamily="34" charset="0"/>
              <a:buChar char="•"/>
            </a:pPr>
            <a:r>
              <a:rPr lang="en-GB" dirty="0">
                <a:solidFill>
                  <a:srgbClr val="0070C0"/>
                </a:solidFill>
              </a:rPr>
              <a:t>Speak directly to the deaf young person rather than the interpreter.</a:t>
            </a:r>
          </a:p>
          <a:p>
            <a:pPr marL="342900" indent="-342900">
              <a:lnSpc>
                <a:spcPct val="150000"/>
              </a:lnSpc>
              <a:buFont typeface="Arial" panose="020B0604020202020204" pitchFamily="34" charset="0"/>
              <a:buChar char="•"/>
            </a:pPr>
            <a:r>
              <a:rPr lang="en-GB" dirty="0"/>
              <a:t>Take a natural pause between slides or topic changes to ensure the interpreter has finished.</a:t>
            </a:r>
          </a:p>
          <a:p>
            <a:pPr marL="342900" indent="-342900">
              <a:lnSpc>
                <a:spcPct val="150000"/>
              </a:lnSpc>
              <a:buFont typeface="Arial" panose="020B0604020202020204" pitchFamily="34" charset="0"/>
              <a:buChar char="•"/>
            </a:pPr>
            <a:r>
              <a:rPr lang="en-GB" dirty="0">
                <a:solidFill>
                  <a:srgbClr val="0070C0"/>
                </a:solidFill>
              </a:rPr>
              <a:t>If in doubt, ask for advice. The deaf person, interpreter (and school) will have lots of experience.</a:t>
            </a:r>
          </a:p>
          <a:p>
            <a:pPr marL="342900" indent="-34290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4268531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8A4F-F9D1-49B6-A1FE-B2A4C5F7E1F3}"/>
              </a:ext>
            </a:extLst>
          </p:cNvPr>
          <p:cNvSpPr>
            <a:spLocks noGrp="1"/>
          </p:cNvSpPr>
          <p:nvPr>
            <p:ph type="title"/>
          </p:nvPr>
        </p:nvSpPr>
        <p:spPr/>
        <p:txBody>
          <a:bodyPr/>
          <a:lstStyle/>
          <a:p>
            <a:r>
              <a:rPr lang="en-GB" dirty="0"/>
              <a:t>Blind young people</a:t>
            </a:r>
          </a:p>
        </p:txBody>
      </p:sp>
      <p:sp>
        <p:nvSpPr>
          <p:cNvPr id="4" name="Text Placeholder 3">
            <a:extLst>
              <a:ext uri="{FF2B5EF4-FFF2-40B4-BE49-F238E27FC236}">
                <a16:creationId xmlns:a16="http://schemas.microsoft.com/office/drawing/2014/main" id="{343A22C5-C434-478A-A002-7AF9B13735C7}"/>
              </a:ext>
            </a:extLst>
          </p:cNvPr>
          <p:cNvSpPr>
            <a:spLocks noGrp="1"/>
          </p:cNvSpPr>
          <p:nvPr>
            <p:ph type="body" sz="quarter" idx="11"/>
          </p:nvPr>
        </p:nvSpPr>
        <p:spPr>
          <a:xfrm>
            <a:off x="458106" y="1051034"/>
            <a:ext cx="11233150" cy="3966047"/>
          </a:xfrm>
        </p:spPr>
        <p:txBody>
          <a:bodyPr/>
          <a:lstStyle/>
          <a:p>
            <a:pPr marL="342900" indent="-342900">
              <a:lnSpc>
                <a:spcPct val="150000"/>
              </a:lnSpc>
              <a:buFont typeface="Arial" panose="020B0604020202020204" pitchFamily="34" charset="0"/>
              <a:buChar char="•"/>
            </a:pPr>
            <a:r>
              <a:rPr lang="en-GB" dirty="0">
                <a:solidFill>
                  <a:srgbClr val="0070C0"/>
                </a:solidFill>
              </a:rPr>
              <a:t>Many blind and partially sighted children go to mainstream schools.</a:t>
            </a:r>
          </a:p>
          <a:p>
            <a:pPr marL="342900" indent="-342900">
              <a:lnSpc>
                <a:spcPct val="150000"/>
              </a:lnSpc>
              <a:buFont typeface="Arial" panose="020B0604020202020204" pitchFamily="34" charset="0"/>
              <a:buChar char="•"/>
            </a:pPr>
            <a:r>
              <a:rPr lang="en-GB" dirty="0"/>
              <a:t>According to the RNIB, ~7% of people registered blind or partially sighted use braille.</a:t>
            </a:r>
          </a:p>
          <a:p>
            <a:pPr marL="342900" indent="-342900">
              <a:lnSpc>
                <a:spcPct val="150000"/>
              </a:lnSpc>
              <a:buFont typeface="Arial" panose="020B0604020202020204" pitchFamily="34" charset="0"/>
              <a:buChar char="•"/>
            </a:pPr>
            <a:r>
              <a:rPr lang="en-GB" dirty="0">
                <a:solidFill>
                  <a:srgbClr val="0070C0"/>
                </a:solidFill>
              </a:rPr>
              <a:t>Short cane and long white canes are for visually impaired people, red and white canes are for the hearing and visually impaired.</a:t>
            </a:r>
          </a:p>
          <a:p>
            <a:pPr marL="342900" indent="-342900">
              <a:lnSpc>
                <a:spcPct val="150000"/>
              </a:lnSpc>
              <a:buFont typeface="Arial" panose="020B0604020202020204" pitchFamily="34" charset="0"/>
              <a:buChar char="•"/>
            </a:pPr>
            <a:r>
              <a:rPr lang="en-GB" dirty="0"/>
              <a:t>As with all disabilities and impairments, speaking to the school/young person in advance and asking how you can best adapt your session will result in the best outcome.</a:t>
            </a:r>
          </a:p>
          <a:p>
            <a:pPr marL="342900" indent="-342900">
              <a:lnSpc>
                <a:spcPct val="150000"/>
              </a:lnSpc>
              <a:buFont typeface="Arial" panose="020B0604020202020204" pitchFamily="34" charset="0"/>
              <a:buChar char="•"/>
            </a:pPr>
            <a:endParaRPr lang="en-GB" dirty="0">
              <a:solidFill>
                <a:srgbClr val="0070C0"/>
              </a:solidFill>
            </a:endParaRPr>
          </a:p>
        </p:txBody>
      </p:sp>
    </p:spTree>
    <p:extLst>
      <p:ext uri="{BB962C8B-B14F-4D97-AF65-F5344CB8AC3E}">
        <p14:creationId xmlns:p14="http://schemas.microsoft.com/office/powerpoint/2010/main" val="10611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1057-790C-4E41-B455-3548F0361BC7}"/>
              </a:ext>
            </a:extLst>
          </p:cNvPr>
          <p:cNvSpPr>
            <a:spLocks noGrp="1"/>
          </p:cNvSpPr>
          <p:nvPr>
            <p:ph type="title"/>
          </p:nvPr>
        </p:nvSpPr>
        <p:spPr/>
        <p:txBody>
          <a:bodyPr/>
          <a:lstStyle/>
          <a:p>
            <a:r>
              <a:rPr lang="en-GB" dirty="0"/>
              <a:t>General tips for working with blind students</a:t>
            </a:r>
          </a:p>
        </p:txBody>
      </p:sp>
      <p:sp>
        <p:nvSpPr>
          <p:cNvPr id="4" name="Text Placeholder 3">
            <a:extLst>
              <a:ext uri="{FF2B5EF4-FFF2-40B4-BE49-F238E27FC236}">
                <a16:creationId xmlns:a16="http://schemas.microsoft.com/office/drawing/2014/main" id="{B3CB654B-10B5-47D1-9E8F-EF2C3A373D5C}"/>
              </a:ext>
            </a:extLst>
          </p:cNvPr>
          <p:cNvSpPr>
            <a:spLocks noGrp="1"/>
          </p:cNvSpPr>
          <p:nvPr>
            <p:ph type="body" sz="quarter" idx="11"/>
          </p:nvPr>
        </p:nvSpPr>
        <p:spPr>
          <a:xfrm>
            <a:off x="458106" y="1250731"/>
            <a:ext cx="11233150" cy="4123702"/>
          </a:xfrm>
        </p:spPr>
        <p:txBody>
          <a:bodyPr/>
          <a:lstStyle/>
          <a:p>
            <a:pPr marL="342900" indent="-342900">
              <a:lnSpc>
                <a:spcPct val="150000"/>
              </a:lnSpc>
              <a:buFont typeface="Arial" panose="020B0604020202020204" pitchFamily="34" charset="0"/>
              <a:buChar char="•"/>
            </a:pPr>
            <a:r>
              <a:rPr lang="en-GB" dirty="0"/>
              <a:t>Don’t try to change your vocabulary. Avoiding verbs e.g. seeing or watching is awkward and most blind people see them as part of everyday expressions.</a:t>
            </a:r>
          </a:p>
          <a:p>
            <a:pPr marL="342900" indent="-342900">
              <a:lnSpc>
                <a:spcPct val="150000"/>
              </a:lnSpc>
              <a:buFont typeface="Arial" panose="020B0604020202020204" pitchFamily="34" charset="0"/>
              <a:buChar char="•"/>
            </a:pPr>
            <a:r>
              <a:rPr lang="en-GB" dirty="0">
                <a:solidFill>
                  <a:srgbClr val="0070C0"/>
                </a:solidFill>
              </a:rPr>
              <a:t>Announce yourself and tell them where you are within the environment.</a:t>
            </a:r>
          </a:p>
          <a:p>
            <a:pPr marL="342900" indent="-342900">
              <a:lnSpc>
                <a:spcPct val="150000"/>
              </a:lnSpc>
              <a:buFont typeface="Arial" panose="020B0604020202020204" pitchFamily="34" charset="0"/>
              <a:buChar char="•"/>
            </a:pPr>
            <a:r>
              <a:rPr lang="en-GB" dirty="0"/>
              <a:t>Before you touch somebody, ask them how they prefer to be guided.</a:t>
            </a:r>
          </a:p>
          <a:p>
            <a:pPr marL="342900" indent="-342900">
              <a:lnSpc>
                <a:spcPct val="150000"/>
              </a:lnSpc>
              <a:buFont typeface="Arial" panose="020B0604020202020204" pitchFamily="34" charset="0"/>
              <a:buChar char="•"/>
            </a:pPr>
            <a:r>
              <a:rPr lang="en-GB" dirty="0">
                <a:solidFill>
                  <a:srgbClr val="0070C0"/>
                </a:solidFill>
              </a:rPr>
              <a:t>Group work is good but don’t assume the blind student is the least able. </a:t>
            </a:r>
          </a:p>
          <a:p>
            <a:pPr marL="342900" indent="-342900">
              <a:lnSpc>
                <a:spcPct val="150000"/>
              </a:lnSpc>
              <a:buFont typeface="Arial" panose="020B0604020202020204" pitchFamily="34" charset="0"/>
              <a:buChar char="•"/>
            </a:pPr>
            <a:r>
              <a:rPr lang="en-GB" dirty="0"/>
              <a:t>Communicate instructions verbally and break them down into manageable chunks. </a:t>
            </a:r>
          </a:p>
          <a:p>
            <a:pPr marL="4229100" lvl="8" indent="-342900">
              <a:lnSpc>
                <a:spcPct val="150000"/>
              </a:lnSpc>
            </a:pPr>
            <a:r>
              <a:rPr lang="en-GB" sz="2400" dirty="0">
                <a:solidFill>
                  <a:srgbClr val="0070C0"/>
                </a:solidFill>
              </a:rPr>
              <a:t>Consider producing resources in ‘large print’.</a:t>
            </a:r>
            <a:endParaRPr lang="en-GB" sz="2400" dirty="0"/>
          </a:p>
          <a:p>
            <a:pPr marL="342900" indent="-342900">
              <a:lnSpc>
                <a:spcPct val="150000"/>
              </a:lnSpc>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726726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1057-790C-4E41-B455-3548F0361BC7}"/>
              </a:ext>
            </a:extLst>
          </p:cNvPr>
          <p:cNvSpPr>
            <a:spLocks noGrp="1"/>
          </p:cNvSpPr>
          <p:nvPr>
            <p:ph type="title"/>
          </p:nvPr>
        </p:nvSpPr>
        <p:spPr/>
        <p:txBody>
          <a:bodyPr/>
          <a:lstStyle/>
          <a:p>
            <a:r>
              <a:rPr lang="en-GB" dirty="0"/>
              <a:t>Specific adaptations for blind young people</a:t>
            </a:r>
          </a:p>
        </p:txBody>
      </p:sp>
      <p:sp>
        <p:nvSpPr>
          <p:cNvPr id="4" name="Text Placeholder 3">
            <a:extLst>
              <a:ext uri="{FF2B5EF4-FFF2-40B4-BE49-F238E27FC236}">
                <a16:creationId xmlns:a16="http://schemas.microsoft.com/office/drawing/2014/main" id="{B3CB654B-10B5-47D1-9E8F-EF2C3A373D5C}"/>
              </a:ext>
            </a:extLst>
          </p:cNvPr>
          <p:cNvSpPr>
            <a:spLocks noGrp="1"/>
          </p:cNvSpPr>
          <p:nvPr>
            <p:ph type="body" sz="quarter" idx="11"/>
          </p:nvPr>
        </p:nvSpPr>
        <p:spPr>
          <a:xfrm>
            <a:off x="458106" y="1250731"/>
            <a:ext cx="11233150" cy="4123702"/>
          </a:xfrm>
        </p:spPr>
        <p:txBody>
          <a:bodyPr/>
          <a:lstStyle/>
          <a:p>
            <a:pPr marL="342900" indent="-342900">
              <a:lnSpc>
                <a:spcPct val="150000"/>
              </a:lnSpc>
              <a:buFont typeface="Arial" panose="020B0604020202020204" pitchFamily="34" charset="0"/>
              <a:buChar char="•"/>
            </a:pPr>
            <a:r>
              <a:rPr lang="en-GB" dirty="0"/>
              <a:t>If a young person uses braille, the school will likely have the equipment to produce braille resources.</a:t>
            </a:r>
          </a:p>
          <a:p>
            <a:pPr marL="342900" indent="-342900">
              <a:lnSpc>
                <a:spcPct val="150000"/>
              </a:lnSpc>
              <a:buFont typeface="Arial" panose="020B0604020202020204" pitchFamily="34" charset="0"/>
              <a:buChar char="•"/>
            </a:pPr>
            <a:r>
              <a:rPr lang="en-GB" dirty="0">
                <a:solidFill>
                  <a:srgbClr val="0070C0"/>
                </a:solidFill>
              </a:rPr>
              <a:t>Send resources/presentations to the school in advance so they can be loaded onto the blind person’s laptop/tech (e.g. screen reader).</a:t>
            </a:r>
          </a:p>
          <a:p>
            <a:pPr marL="342900" indent="-342900">
              <a:lnSpc>
                <a:spcPct val="150000"/>
              </a:lnSpc>
              <a:buFont typeface="Arial" panose="020B0604020202020204" pitchFamily="34" charset="0"/>
              <a:buChar char="•"/>
            </a:pPr>
            <a:r>
              <a:rPr lang="en-GB" dirty="0"/>
              <a:t>Ensure all images include alt text.</a:t>
            </a:r>
          </a:p>
          <a:p>
            <a:pPr marL="342900" indent="-342900">
              <a:lnSpc>
                <a:spcPct val="150000"/>
              </a:lnSpc>
              <a:buFont typeface="Arial" panose="020B0604020202020204" pitchFamily="34" charset="0"/>
              <a:buChar char="•"/>
            </a:pPr>
            <a:r>
              <a:rPr lang="en-GB" dirty="0">
                <a:solidFill>
                  <a:srgbClr val="0070C0"/>
                </a:solidFill>
              </a:rPr>
              <a:t>Tactile resources (3D printers and pens with tactile ink).</a:t>
            </a:r>
          </a:p>
          <a:p>
            <a:pPr marL="342900" indent="-342900">
              <a:lnSpc>
                <a:spcPct val="150000"/>
              </a:lnSpc>
              <a:buFont typeface="Arial" panose="020B0604020202020204" pitchFamily="34" charset="0"/>
              <a:buChar char="•"/>
            </a:pPr>
            <a:r>
              <a:rPr lang="en-GB" dirty="0"/>
              <a:t>Colour contrast is helpful.</a:t>
            </a:r>
          </a:p>
          <a:p>
            <a:pPr marL="342900" indent="-342900">
              <a:lnSpc>
                <a:spcPct val="150000"/>
              </a:lnSpc>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6" name="Picture 5" descr="3D printed tactile planetarium resource with raised constellations">
            <a:extLst>
              <a:ext uri="{FF2B5EF4-FFF2-40B4-BE49-F238E27FC236}">
                <a16:creationId xmlns:a16="http://schemas.microsoft.com/office/drawing/2014/main" id="{A7968D30-061F-41CB-89C9-E31832A301CD}"/>
              </a:ext>
            </a:extLst>
          </p:cNvPr>
          <p:cNvPicPr>
            <a:picLocks noChangeAspect="1"/>
          </p:cNvPicPr>
          <p:nvPr/>
        </p:nvPicPr>
        <p:blipFill>
          <a:blip r:embed="rId2"/>
          <a:stretch>
            <a:fillRect/>
          </a:stretch>
        </p:blipFill>
        <p:spPr>
          <a:xfrm>
            <a:off x="8770361" y="4351283"/>
            <a:ext cx="3074797" cy="2302827"/>
          </a:xfrm>
          <a:prstGeom prst="rect">
            <a:avLst/>
          </a:prstGeom>
        </p:spPr>
      </p:pic>
    </p:spTree>
    <p:extLst>
      <p:ext uri="{BB962C8B-B14F-4D97-AF65-F5344CB8AC3E}">
        <p14:creationId xmlns:p14="http://schemas.microsoft.com/office/powerpoint/2010/main" val="3908993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877BC4-433D-4932-86C5-E674BBF4E9F1}"/>
              </a:ext>
            </a:extLst>
          </p:cNvPr>
          <p:cNvSpPr txBox="1"/>
          <p:nvPr/>
        </p:nvSpPr>
        <p:spPr>
          <a:xfrm>
            <a:off x="0" y="2883386"/>
            <a:ext cx="12192000" cy="1200329"/>
          </a:xfrm>
          <a:prstGeom prst="rect">
            <a:avLst/>
          </a:prstGeom>
          <a:noFill/>
        </p:spPr>
        <p:txBody>
          <a:bodyPr wrap="square">
            <a:spAutoFit/>
          </a:bodyPr>
          <a:lstStyle/>
          <a:p>
            <a:pPr algn="ctr"/>
            <a:r>
              <a:rPr lang="en-GB" sz="2400" dirty="0"/>
              <a:t>Link to video about blind student coding</a:t>
            </a:r>
          </a:p>
          <a:p>
            <a:pPr algn="ctr"/>
            <a:endParaRPr lang="en-GB" sz="2400" dirty="0"/>
          </a:p>
          <a:p>
            <a:pPr algn="ctr"/>
            <a:r>
              <a:rPr lang="en-GB" sz="2400" dirty="0">
                <a:hlinkClick r:id="rId2"/>
              </a:rPr>
              <a:t>https://www.youtube.com/watch?v=VdPTpv26ecM</a:t>
            </a:r>
            <a:endParaRPr lang="en-GB" sz="2400" dirty="0"/>
          </a:p>
        </p:txBody>
      </p:sp>
    </p:spTree>
    <p:extLst>
      <p:ext uri="{BB962C8B-B14F-4D97-AF65-F5344CB8AC3E}">
        <p14:creationId xmlns:p14="http://schemas.microsoft.com/office/powerpoint/2010/main" val="338432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6F8E-3873-4307-A45D-C8643C9ECF55}"/>
              </a:ext>
            </a:extLst>
          </p:cNvPr>
          <p:cNvSpPr>
            <a:spLocks noGrp="1"/>
          </p:cNvSpPr>
          <p:nvPr>
            <p:ph type="title"/>
          </p:nvPr>
        </p:nvSpPr>
        <p:spPr/>
        <p:txBody>
          <a:bodyPr/>
          <a:lstStyle/>
          <a:p>
            <a:r>
              <a:rPr lang="en-GB" dirty="0"/>
              <a:t>Wheelchair User</a:t>
            </a:r>
          </a:p>
        </p:txBody>
      </p:sp>
      <p:sp>
        <p:nvSpPr>
          <p:cNvPr id="4" name="Text Placeholder 3">
            <a:extLst>
              <a:ext uri="{FF2B5EF4-FFF2-40B4-BE49-F238E27FC236}">
                <a16:creationId xmlns:a16="http://schemas.microsoft.com/office/drawing/2014/main" id="{F71D8E16-FB59-4F81-A457-9E962A47721F}"/>
              </a:ext>
            </a:extLst>
          </p:cNvPr>
          <p:cNvSpPr>
            <a:spLocks noGrp="1"/>
          </p:cNvSpPr>
          <p:nvPr>
            <p:ph type="body" sz="quarter" idx="11"/>
          </p:nvPr>
        </p:nvSpPr>
        <p:spPr>
          <a:xfrm>
            <a:off x="458106" y="1261241"/>
            <a:ext cx="11233150" cy="4113192"/>
          </a:xfrm>
        </p:spPr>
        <p:txBody>
          <a:bodyPr/>
          <a:lstStyle/>
          <a:p>
            <a:pPr marL="342900" indent="-342900">
              <a:lnSpc>
                <a:spcPct val="150000"/>
              </a:lnSpc>
              <a:buFont typeface="Arial" panose="020B0604020202020204" pitchFamily="34" charset="0"/>
              <a:buChar char="•"/>
            </a:pPr>
            <a:r>
              <a:rPr lang="en-GB" dirty="0"/>
              <a:t>Wheelchair users often consider their wheelchair as an extension of themselves – do not touch them or move them without permission</a:t>
            </a:r>
          </a:p>
          <a:p>
            <a:pPr marL="342900" indent="-342900">
              <a:lnSpc>
                <a:spcPct val="150000"/>
              </a:lnSpc>
              <a:buFont typeface="Arial" panose="020B0604020202020204" pitchFamily="34" charset="0"/>
              <a:buChar char="•"/>
            </a:pPr>
            <a:r>
              <a:rPr lang="en-GB" dirty="0">
                <a:solidFill>
                  <a:srgbClr val="0070C0"/>
                </a:solidFill>
              </a:rPr>
              <a:t>Consider the set up of the room, ensure there is plenty of space between tables for wheelchair users to navigate, thoroughfares are clear and furniture is movable</a:t>
            </a:r>
          </a:p>
          <a:p>
            <a:pPr marL="342900" indent="-342900">
              <a:lnSpc>
                <a:spcPct val="150000"/>
              </a:lnSpc>
              <a:buFont typeface="Arial" panose="020B0604020202020204" pitchFamily="34" charset="0"/>
              <a:buChar char="•"/>
            </a:pPr>
            <a:r>
              <a:rPr lang="en-GB" dirty="0"/>
              <a:t>If having a 1:1 conversation, sit at the same height as the wheelchair user</a:t>
            </a:r>
          </a:p>
        </p:txBody>
      </p:sp>
    </p:spTree>
    <p:extLst>
      <p:ext uri="{BB962C8B-B14F-4D97-AF65-F5344CB8AC3E}">
        <p14:creationId xmlns:p14="http://schemas.microsoft.com/office/powerpoint/2010/main" val="137719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94FF-4925-4DA5-9657-BD81A9695924}"/>
              </a:ext>
            </a:extLst>
          </p:cNvPr>
          <p:cNvSpPr>
            <a:spLocks noGrp="1"/>
          </p:cNvSpPr>
          <p:nvPr>
            <p:ph type="title"/>
          </p:nvPr>
        </p:nvSpPr>
        <p:spPr/>
        <p:txBody>
          <a:bodyPr/>
          <a:lstStyle/>
          <a:p>
            <a:r>
              <a:rPr lang="en-GB" dirty="0"/>
              <a:t>Special Schools</a:t>
            </a:r>
          </a:p>
        </p:txBody>
      </p:sp>
      <p:sp>
        <p:nvSpPr>
          <p:cNvPr id="4" name="Text Placeholder 3">
            <a:extLst>
              <a:ext uri="{FF2B5EF4-FFF2-40B4-BE49-F238E27FC236}">
                <a16:creationId xmlns:a16="http://schemas.microsoft.com/office/drawing/2014/main" id="{94B3B1B8-951B-469B-8113-20BD45C14530}"/>
              </a:ext>
            </a:extLst>
          </p:cNvPr>
          <p:cNvSpPr>
            <a:spLocks noGrp="1"/>
          </p:cNvSpPr>
          <p:nvPr>
            <p:ph type="body" sz="quarter" idx="11"/>
          </p:nvPr>
        </p:nvSpPr>
        <p:spPr>
          <a:xfrm>
            <a:off x="458106" y="1366345"/>
            <a:ext cx="11233150" cy="4008088"/>
          </a:xfrm>
        </p:spPr>
        <p:txBody>
          <a:bodyPr/>
          <a:lstStyle/>
          <a:p>
            <a:pPr marL="342900" indent="-342900">
              <a:lnSpc>
                <a:spcPct val="150000"/>
              </a:lnSpc>
              <a:buFont typeface="Arial" panose="020B0604020202020204" pitchFamily="34" charset="0"/>
              <a:buChar char="•"/>
            </a:pPr>
            <a:r>
              <a:rPr lang="en-GB" dirty="0"/>
              <a:t>Just because pupils attend a Special School it doesn’t mean they aren’t capable of engaging with your activities</a:t>
            </a:r>
          </a:p>
          <a:p>
            <a:pPr marL="342900" indent="-342900">
              <a:lnSpc>
                <a:spcPct val="150000"/>
              </a:lnSpc>
              <a:buFont typeface="Arial" panose="020B0604020202020204" pitchFamily="34" charset="0"/>
              <a:buChar char="•"/>
            </a:pPr>
            <a:r>
              <a:rPr lang="en-GB" dirty="0">
                <a:solidFill>
                  <a:srgbClr val="0070C0"/>
                </a:solidFill>
              </a:rPr>
              <a:t>Speak to the teachers in advance to understand the needs of the pupils</a:t>
            </a:r>
          </a:p>
          <a:p>
            <a:pPr marL="342900" indent="-342900">
              <a:lnSpc>
                <a:spcPct val="150000"/>
              </a:lnSpc>
              <a:buFont typeface="Arial" panose="020B0604020202020204" pitchFamily="34" charset="0"/>
              <a:buChar char="•"/>
            </a:pPr>
            <a:r>
              <a:rPr lang="en-GB" dirty="0"/>
              <a:t>Generally speaking, the </a:t>
            </a:r>
            <a:r>
              <a:rPr lang="en-GB" dirty="0" err="1"/>
              <a:t>adult:pupil</a:t>
            </a:r>
            <a:r>
              <a:rPr lang="en-GB" dirty="0"/>
              <a:t> ratio will be higher than a mainstream school, plan how you can use these adults</a:t>
            </a:r>
          </a:p>
          <a:p>
            <a:pPr marL="342900" indent="-342900">
              <a:lnSpc>
                <a:spcPct val="150000"/>
              </a:lnSpc>
              <a:buFont typeface="Arial" panose="020B0604020202020204" pitchFamily="34" charset="0"/>
              <a:buChar char="•"/>
            </a:pPr>
            <a:r>
              <a:rPr lang="en-GB" dirty="0">
                <a:solidFill>
                  <a:srgbClr val="0070C0"/>
                </a:solidFill>
              </a:rPr>
              <a:t>Think outside the box. Some good examples on </a:t>
            </a:r>
            <a:r>
              <a:rPr lang="en-GB" dirty="0">
                <a:hlinkClick r:id="rId2"/>
              </a:rPr>
              <a:t>Dr Sarah </a:t>
            </a:r>
            <a:r>
              <a:rPr lang="en-GB" dirty="0" err="1">
                <a:hlinkClick r:id="rId2"/>
              </a:rPr>
              <a:t>Bearchell’s</a:t>
            </a:r>
            <a:r>
              <a:rPr lang="en-GB" dirty="0">
                <a:hlinkClick r:id="rId2"/>
              </a:rPr>
              <a:t> website</a:t>
            </a:r>
            <a:r>
              <a:rPr lang="en-GB" dirty="0"/>
              <a:t>.</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56896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5E01-04A4-4D74-A99C-F2D6E8190AC1}"/>
              </a:ext>
            </a:extLst>
          </p:cNvPr>
          <p:cNvSpPr>
            <a:spLocks noGrp="1"/>
          </p:cNvSpPr>
          <p:nvPr>
            <p:ph type="title"/>
          </p:nvPr>
        </p:nvSpPr>
        <p:spPr/>
        <p:txBody>
          <a:bodyPr/>
          <a:lstStyle/>
          <a:p>
            <a:r>
              <a:rPr lang="en-GB" dirty="0"/>
              <a:t>If pupils are visiting you on site</a:t>
            </a:r>
          </a:p>
        </p:txBody>
      </p:sp>
      <p:sp>
        <p:nvSpPr>
          <p:cNvPr id="4" name="Text Placeholder 3">
            <a:extLst>
              <a:ext uri="{FF2B5EF4-FFF2-40B4-BE49-F238E27FC236}">
                <a16:creationId xmlns:a16="http://schemas.microsoft.com/office/drawing/2014/main" id="{1B836F50-ABA3-415D-B95A-43906F5F4540}"/>
              </a:ext>
            </a:extLst>
          </p:cNvPr>
          <p:cNvSpPr>
            <a:spLocks noGrp="1"/>
          </p:cNvSpPr>
          <p:nvPr>
            <p:ph type="body" sz="quarter" idx="11"/>
          </p:nvPr>
        </p:nvSpPr>
        <p:spPr>
          <a:xfrm>
            <a:off x="458106" y="1019504"/>
            <a:ext cx="11233150" cy="4071150"/>
          </a:xfrm>
        </p:spPr>
        <p:txBody>
          <a:bodyPr/>
          <a:lstStyle/>
          <a:p>
            <a:pPr marL="342900" indent="-342900">
              <a:lnSpc>
                <a:spcPct val="150000"/>
              </a:lnSpc>
              <a:buFont typeface="Arial" panose="020B0604020202020204" pitchFamily="34" charset="0"/>
              <a:buChar char="•"/>
            </a:pPr>
            <a:r>
              <a:rPr lang="en-GB" dirty="0"/>
              <a:t>Can someone from the school visit to carry out a risk assessment?</a:t>
            </a:r>
          </a:p>
          <a:p>
            <a:pPr marL="342900" indent="-342900">
              <a:lnSpc>
                <a:spcPct val="150000"/>
              </a:lnSpc>
              <a:buFont typeface="Arial" panose="020B0604020202020204" pitchFamily="34" charset="0"/>
              <a:buChar char="•"/>
            </a:pPr>
            <a:r>
              <a:rPr lang="en-GB" dirty="0">
                <a:solidFill>
                  <a:srgbClr val="0070C0"/>
                </a:solidFill>
              </a:rPr>
              <a:t>Consider routes through the building and ensure all thoroughfares are clear.</a:t>
            </a:r>
          </a:p>
          <a:p>
            <a:pPr marL="342900" indent="-342900">
              <a:lnSpc>
                <a:spcPct val="150000"/>
              </a:lnSpc>
              <a:buFont typeface="Arial" panose="020B0604020202020204" pitchFamily="34" charset="0"/>
              <a:buChar char="•"/>
            </a:pPr>
            <a:r>
              <a:rPr lang="en-GB" dirty="0"/>
              <a:t>Where possible, use a room without fixed furniture</a:t>
            </a:r>
            <a:r>
              <a:rPr lang="en-GB" dirty="0">
                <a:solidFill>
                  <a:srgbClr val="0070C0"/>
                </a:solidFill>
              </a:rPr>
              <a:t>.</a:t>
            </a:r>
          </a:p>
          <a:p>
            <a:pPr marL="342900" indent="-342900">
              <a:lnSpc>
                <a:spcPct val="150000"/>
              </a:lnSpc>
              <a:buFont typeface="Arial" panose="020B0604020202020204" pitchFamily="34" charset="0"/>
              <a:buChar char="•"/>
            </a:pPr>
            <a:r>
              <a:rPr lang="en-GB" dirty="0">
                <a:solidFill>
                  <a:srgbClr val="0070C0"/>
                </a:solidFill>
              </a:rPr>
              <a:t>Check your office policy for assistance dogs and provide access to an outdoor space.</a:t>
            </a:r>
          </a:p>
          <a:p>
            <a:pPr marL="342900" indent="-342900">
              <a:lnSpc>
                <a:spcPct val="150000"/>
              </a:lnSpc>
              <a:buFont typeface="Arial" panose="020B0604020202020204" pitchFamily="34" charset="0"/>
              <a:buChar char="•"/>
            </a:pPr>
            <a:r>
              <a:rPr lang="en-GB" dirty="0"/>
              <a:t>Ensure registration and security staff are aware.</a:t>
            </a:r>
          </a:p>
          <a:p>
            <a:pPr marL="342900" indent="-342900">
              <a:lnSpc>
                <a:spcPct val="150000"/>
              </a:lnSpc>
              <a:buFont typeface="Arial" panose="020B0604020202020204" pitchFamily="34" charset="0"/>
              <a:buChar char="•"/>
            </a:pPr>
            <a:r>
              <a:rPr lang="en-GB" dirty="0">
                <a:solidFill>
                  <a:srgbClr val="0070C0"/>
                </a:solidFill>
              </a:rPr>
              <a:t>Social stories. </a:t>
            </a:r>
            <a:r>
              <a:rPr lang="en-GB" dirty="0">
                <a:solidFill>
                  <a:srgbClr val="0070C0"/>
                </a:solidFill>
                <a:hlinkClick r:id="rId2"/>
              </a:rPr>
              <a:t>Video and print example social stories. </a:t>
            </a:r>
            <a:br>
              <a:rPr lang="en-GB" dirty="0">
                <a:solidFill>
                  <a:srgbClr val="0070C0"/>
                </a:solidFill>
              </a:rPr>
            </a:br>
            <a:r>
              <a:rPr lang="en-GB" sz="1800" dirty="0">
                <a:solidFill>
                  <a:srgbClr val="0070C0"/>
                </a:solidFill>
              </a:rPr>
              <a:t>						</a:t>
            </a:r>
            <a:br>
              <a:rPr lang="en-GB" sz="1800" dirty="0">
                <a:solidFill>
                  <a:srgbClr val="0070C0"/>
                </a:solidFill>
              </a:rPr>
            </a:br>
            <a:r>
              <a:rPr lang="en-GB" sz="1800" dirty="0">
                <a:solidFill>
                  <a:srgbClr val="0070C0"/>
                </a:solidFill>
              </a:rPr>
              <a:t>						</a:t>
            </a:r>
            <a:r>
              <a:rPr lang="en-GB" sz="2000" dirty="0">
                <a:hlinkClick r:id="rId3"/>
              </a:rPr>
              <a:t>Link to useful ‘making events accessible’ guide</a:t>
            </a:r>
            <a:endParaRPr lang="en-GB" sz="2000" dirty="0"/>
          </a:p>
        </p:txBody>
      </p:sp>
    </p:spTree>
    <p:extLst>
      <p:ext uri="{BB962C8B-B14F-4D97-AF65-F5344CB8AC3E}">
        <p14:creationId xmlns:p14="http://schemas.microsoft.com/office/powerpoint/2010/main" val="150266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66CD-FB86-4A61-8383-8AC98870B84F}"/>
              </a:ext>
            </a:extLst>
          </p:cNvPr>
          <p:cNvSpPr>
            <a:spLocks noGrp="1"/>
          </p:cNvSpPr>
          <p:nvPr>
            <p:ph type="title"/>
          </p:nvPr>
        </p:nvSpPr>
        <p:spPr/>
        <p:txBody>
          <a:bodyPr/>
          <a:lstStyle/>
          <a:p>
            <a:r>
              <a:rPr lang="en-GB" dirty="0"/>
              <a:t>Social Model of Disability</a:t>
            </a:r>
          </a:p>
        </p:txBody>
      </p:sp>
      <p:sp>
        <p:nvSpPr>
          <p:cNvPr id="4" name="Text Placeholder 3">
            <a:extLst>
              <a:ext uri="{FF2B5EF4-FFF2-40B4-BE49-F238E27FC236}">
                <a16:creationId xmlns:a16="http://schemas.microsoft.com/office/drawing/2014/main" id="{C9B3638D-C023-4829-AD6F-FC4E3A7E210B}"/>
              </a:ext>
            </a:extLst>
          </p:cNvPr>
          <p:cNvSpPr>
            <a:spLocks noGrp="1"/>
          </p:cNvSpPr>
          <p:nvPr>
            <p:ph type="body" sz="quarter" idx="11"/>
          </p:nvPr>
        </p:nvSpPr>
        <p:spPr>
          <a:xfrm>
            <a:off x="458775" y="1215025"/>
            <a:ext cx="11160125" cy="4123333"/>
          </a:xfrm>
        </p:spPr>
        <p:txBody>
          <a:bodyPr/>
          <a:lstStyle/>
          <a:p>
            <a:pPr>
              <a:lnSpc>
                <a:spcPct val="150000"/>
              </a:lnSpc>
            </a:pPr>
            <a:r>
              <a:rPr lang="en-US" sz="2400" dirty="0"/>
              <a:t>This model says that people are disabled by barriers in society, not by their impairment or difference. Barriers can be physical, like buildings not having accessible toilets. Or they can be caused by people's attitudes to difference, like assuming disabled people can't do certain things.</a:t>
            </a:r>
          </a:p>
          <a:p>
            <a:pPr>
              <a:lnSpc>
                <a:spcPct val="100000"/>
              </a:lnSpc>
            </a:pPr>
            <a:endParaRPr lang="en-US" sz="2400" dirty="0"/>
          </a:p>
          <a:p>
            <a:pPr>
              <a:lnSpc>
                <a:spcPct val="150000"/>
              </a:lnSpc>
            </a:pPr>
            <a:r>
              <a:rPr lang="en-US" sz="2400" dirty="0"/>
              <a:t>The social model helps us recognise barriers that make life harder for disabled people. Removing these barriers creates equality and offers disabled people more independence, choice and control.</a:t>
            </a:r>
            <a:endParaRPr lang="en-GB" sz="2400" dirty="0"/>
          </a:p>
        </p:txBody>
      </p:sp>
    </p:spTree>
    <p:extLst>
      <p:ext uri="{BB962C8B-B14F-4D97-AF65-F5344CB8AC3E}">
        <p14:creationId xmlns:p14="http://schemas.microsoft.com/office/powerpoint/2010/main" val="46793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66CD-FB86-4A61-8383-8AC98870B84F}"/>
              </a:ext>
            </a:extLst>
          </p:cNvPr>
          <p:cNvSpPr>
            <a:spLocks noGrp="1"/>
          </p:cNvSpPr>
          <p:nvPr>
            <p:ph type="title"/>
          </p:nvPr>
        </p:nvSpPr>
        <p:spPr/>
        <p:txBody>
          <a:bodyPr/>
          <a:lstStyle/>
          <a:p>
            <a:r>
              <a:rPr lang="en-GB" dirty="0"/>
              <a:t>Examples</a:t>
            </a:r>
          </a:p>
        </p:txBody>
      </p:sp>
      <p:sp>
        <p:nvSpPr>
          <p:cNvPr id="4" name="Text Placeholder 3">
            <a:extLst>
              <a:ext uri="{FF2B5EF4-FFF2-40B4-BE49-F238E27FC236}">
                <a16:creationId xmlns:a16="http://schemas.microsoft.com/office/drawing/2014/main" id="{C9B3638D-C023-4829-AD6F-FC4E3A7E210B}"/>
              </a:ext>
            </a:extLst>
          </p:cNvPr>
          <p:cNvSpPr>
            <a:spLocks noGrp="1"/>
          </p:cNvSpPr>
          <p:nvPr>
            <p:ph type="body" sz="quarter" idx="11"/>
          </p:nvPr>
        </p:nvSpPr>
        <p:spPr>
          <a:xfrm>
            <a:off x="458775" y="1215025"/>
            <a:ext cx="11160125" cy="4123333"/>
          </a:xfrm>
        </p:spPr>
        <p:txBody>
          <a:bodyPr/>
          <a:lstStyle/>
          <a:p>
            <a:pPr marL="342900" indent="-342900">
              <a:lnSpc>
                <a:spcPct val="150000"/>
              </a:lnSpc>
              <a:buFont typeface="Arial" panose="020B0604020202020204" pitchFamily="34" charset="0"/>
              <a:buChar char="•"/>
            </a:pPr>
            <a:r>
              <a:rPr lang="en-US" sz="2400" dirty="0"/>
              <a:t>You are a disabled person who can't use stairs and wants to get into a building with a step at the entrance. The social model </a:t>
            </a:r>
            <a:r>
              <a:rPr lang="en-US" sz="2400" dirty="0" err="1"/>
              <a:t>recognises</a:t>
            </a:r>
            <a:r>
              <a:rPr lang="en-US" sz="2400" dirty="0"/>
              <a:t> that this is a problem with the building, not the person, and would suggest adding a ramp to the entrance.</a:t>
            </a:r>
          </a:p>
          <a:p>
            <a:pPr marL="342900" indent="-342900">
              <a:lnSpc>
                <a:spcPct val="150000"/>
              </a:lnSpc>
              <a:buFont typeface="Arial" panose="020B0604020202020204" pitchFamily="34" charset="0"/>
              <a:buChar char="•"/>
            </a:pPr>
            <a:r>
              <a:rPr lang="en-US" sz="2400" dirty="0">
                <a:solidFill>
                  <a:srgbClr val="0070C0"/>
                </a:solidFill>
              </a:rPr>
              <a:t>Your child with a visual impairment wants to read the latest best-selling book, so they can chat about it with their friends. The social model solution makes full-text recordings available when the book is published.</a:t>
            </a:r>
          </a:p>
        </p:txBody>
      </p:sp>
    </p:spTree>
    <p:extLst>
      <p:ext uri="{BB962C8B-B14F-4D97-AF65-F5344CB8AC3E}">
        <p14:creationId xmlns:p14="http://schemas.microsoft.com/office/powerpoint/2010/main" val="156539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66CD-FB86-4A61-8383-8AC98870B84F}"/>
              </a:ext>
            </a:extLst>
          </p:cNvPr>
          <p:cNvSpPr>
            <a:spLocks noGrp="1"/>
          </p:cNvSpPr>
          <p:nvPr>
            <p:ph type="title"/>
          </p:nvPr>
        </p:nvSpPr>
        <p:spPr/>
        <p:txBody>
          <a:bodyPr/>
          <a:lstStyle/>
          <a:p>
            <a:r>
              <a:rPr lang="en-GB" dirty="0"/>
              <a:t>Language</a:t>
            </a:r>
          </a:p>
        </p:txBody>
      </p:sp>
      <p:sp>
        <p:nvSpPr>
          <p:cNvPr id="4" name="Text Placeholder 3">
            <a:extLst>
              <a:ext uri="{FF2B5EF4-FFF2-40B4-BE49-F238E27FC236}">
                <a16:creationId xmlns:a16="http://schemas.microsoft.com/office/drawing/2014/main" id="{C9B3638D-C023-4829-AD6F-FC4E3A7E210B}"/>
              </a:ext>
            </a:extLst>
          </p:cNvPr>
          <p:cNvSpPr>
            <a:spLocks noGrp="1"/>
          </p:cNvSpPr>
          <p:nvPr>
            <p:ph type="body" sz="quarter" idx="11"/>
          </p:nvPr>
        </p:nvSpPr>
        <p:spPr>
          <a:xfrm>
            <a:off x="458775" y="1367333"/>
            <a:ext cx="11160125" cy="4123333"/>
          </a:xfrm>
        </p:spPr>
        <p:txBody>
          <a:bodyPr/>
          <a:lstStyle/>
          <a:p>
            <a:pPr marL="342900" indent="-342900">
              <a:lnSpc>
                <a:spcPct val="150000"/>
              </a:lnSpc>
              <a:buFont typeface="Arial" panose="020B0604020202020204" pitchFamily="34" charset="0"/>
              <a:buChar char="•"/>
            </a:pPr>
            <a:r>
              <a:rPr lang="en-US" sz="2400" dirty="0"/>
              <a:t>Social Model language rejects negative or medical language and replaces it with more positive language that sees Disabled people as human beings. For example, “Disabled person” (not “handicapped”) and “wheelchair user” (not “wheelchair bound”)</a:t>
            </a:r>
          </a:p>
          <a:p>
            <a:pPr marL="342900" indent="-342900">
              <a:lnSpc>
                <a:spcPct val="150000"/>
              </a:lnSpc>
              <a:buFont typeface="Arial" panose="020B0604020202020204" pitchFamily="34" charset="0"/>
              <a:buChar char="•"/>
            </a:pPr>
            <a:r>
              <a:rPr lang="en-US" sz="2400" dirty="0">
                <a:solidFill>
                  <a:srgbClr val="0070C0"/>
                </a:solidFill>
              </a:rPr>
              <a:t>According to the social model of disability, the term ‘people with disabilities’ implies disability is something caused by the individual, rather than society.</a:t>
            </a:r>
          </a:p>
        </p:txBody>
      </p:sp>
    </p:spTree>
    <p:extLst>
      <p:ext uri="{BB962C8B-B14F-4D97-AF65-F5344CB8AC3E}">
        <p14:creationId xmlns:p14="http://schemas.microsoft.com/office/powerpoint/2010/main" val="334145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66CD-FB86-4A61-8383-8AC98870B84F}"/>
              </a:ext>
            </a:extLst>
          </p:cNvPr>
          <p:cNvSpPr>
            <a:spLocks noGrp="1"/>
          </p:cNvSpPr>
          <p:nvPr>
            <p:ph type="title"/>
          </p:nvPr>
        </p:nvSpPr>
        <p:spPr/>
        <p:txBody>
          <a:bodyPr/>
          <a:lstStyle/>
          <a:p>
            <a:r>
              <a:rPr lang="en-GB" dirty="0"/>
              <a:t>Language continued</a:t>
            </a:r>
          </a:p>
        </p:txBody>
      </p:sp>
      <p:sp>
        <p:nvSpPr>
          <p:cNvPr id="4" name="Text Placeholder 3">
            <a:extLst>
              <a:ext uri="{FF2B5EF4-FFF2-40B4-BE49-F238E27FC236}">
                <a16:creationId xmlns:a16="http://schemas.microsoft.com/office/drawing/2014/main" id="{C9B3638D-C023-4829-AD6F-FC4E3A7E210B}"/>
              </a:ext>
            </a:extLst>
          </p:cNvPr>
          <p:cNvSpPr>
            <a:spLocks noGrp="1"/>
          </p:cNvSpPr>
          <p:nvPr>
            <p:ph type="body" sz="quarter" idx="11"/>
          </p:nvPr>
        </p:nvSpPr>
        <p:spPr>
          <a:xfrm>
            <a:off x="458775" y="1066709"/>
            <a:ext cx="11160125" cy="4123333"/>
          </a:xfrm>
        </p:spPr>
        <p:txBody>
          <a:bodyPr/>
          <a:lstStyle/>
          <a:p>
            <a:pPr marL="342900" indent="-342900">
              <a:lnSpc>
                <a:spcPct val="150000"/>
              </a:lnSpc>
              <a:buFont typeface="Arial" panose="020B0604020202020204" pitchFamily="34" charset="0"/>
              <a:buChar char="•"/>
            </a:pPr>
            <a:r>
              <a:rPr lang="en-US" sz="2400" dirty="0"/>
              <a:t>Using the word ‘Disabled’ before ‘people’ signifies identification with a collective cultural identity and capitalising the ‘D’ emphasises the term’s political significance.</a:t>
            </a:r>
          </a:p>
          <a:p>
            <a:pPr marL="342900" indent="-342900">
              <a:lnSpc>
                <a:spcPct val="150000"/>
              </a:lnSpc>
              <a:buFont typeface="Arial" panose="020B0604020202020204" pitchFamily="34" charset="0"/>
              <a:buChar char="•"/>
            </a:pPr>
            <a:r>
              <a:rPr lang="en-US" sz="2400" dirty="0">
                <a:solidFill>
                  <a:srgbClr val="0070C0"/>
                </a:solidFill>
              </a:rPr>
              <a:t>However, at a more individual level some Disabled people may not relate to this language. It is therefore essential that organisations also engage in regular conversations with disabled people to find out an individual’s preference around disability and the use of language. </a:t>
            </a:r>
          </a:p>
          <a:p>
            <a:pPr marL="342900" indent="-342900">
              <a:lnSpc>
                <a:spcPct val="150000"/>
              </a:lnSpc>
              <a:buFont typeface="Arial" panose="020B0604020202020204" pitchFamily="34" charset="0"/>
              <a:buChar char="•"/>
            </a:pPr>
            <a:r>
              <a:rPr lang="en-US" sz="2400" dirty="0"/>
              <a:t>For </a:t>
            </a:r>
            <a:r>
              <a:rPr lang="en-US" sz="2400" dirty="0" err="1"/>
              <a:t>EnginereeingUK’s</a:t>
            </a:r>
            <a:r>
              <a:rPr lang="en-US" sz="2400" dirty="0"/>
              <a:t> language guide go to the </a:t>
            </a:r>
            <a:r>
              <a:rPr lang="en-US" sz="2400" dirty="0">
                <a:hlinkClick r:id="rId2"/>
              </a:rPr>
              <a:t>Tomorrow’s Engineers Website</a:t>
            </a:r>
            <a:endParaRPr lang="en-US" sz="2400" dirty="0"/>
          </a:p>
        </p:txBody>
      </p:sp>
    </p:spTree>
    <p:extLst>
      <p:ext uri="{BB962C8B-B14F-4D97-AF65-F5344CB8AC3E}">
        <p14:creationId xmlns:p14="http://schemas.microsoft.com/office/powerpoint/2010/main" val="333654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4C2CE0-C5FC-4552-8525-21674E06503A}"/>
              </a:ext>
            </a:extLst>
          </p:cNvPr>
          <p:cNvSpPr txBox="1"/>
          <p:nvPr/>
        </p:nvSpPr>
        <p:spPr>
          <a:xfrm>
            <a:off x="275573" y="5774499"/>
            <a:ext cx="2605413" cy="801796"/>
          </a:xfrm>
          <a:prstGeom prst="rect">
            <a:avLst/>
          </a:prstGeom>
          <a:solidFill>
            <a:schemeClr val="bg1"/>
          </a:solidFill>
        </p:spPr>
        <p:txBody>
          <a:bodyPr wrap="square" rtlCol="0">
            <a:spAutoFit/>
          </a:bodyPr>
          <a:lstStyle/>
          <a:p>
            <a:endParaRPr lang="en-GB" dirty="0"/>
          </a:p>
        </p:txBody>
      </p:sp>
      <p:sp>
        <p:nvSpPr>
          <p:cNvPr id="4" name="Title 3">
            <a:extLst>
              <a:ext uri="{FF2B5EF4-FFF2-40B4-BE49-F238E27FC236}">
                <a16:creationId xmlns:a16="http://schemas.microsoft.com/office/drawing/2014/main" id="{D888537A-6B65-4220-871A-2FAFA6E4A8C5}"/>
              </a:ext>
            </a:extLst>
          </p:cNvPr>
          <p:cNvSpPr>
            <a:spLocks noGrp="1"/>
          </p:cNvSpPr>
          <p:nvPr>
            <p:ph type="title"/>
          </p:nvPr>
        </p:nvSpPr>
        <p:spPr/>
        <p:txBody>
          <a:bodyPr/>
          <a:lstStyle/>
          <a:p>
            <a:r>
              <a:rPr lang="en-GB" dirty="0"/>
              <a:t>End the awkward</a:t>
            </a:r>
          </a:p>
        </p:txBody>
      </p:sp>
      <p:sp>
        <p:nvSpPr>
          <p:cNvPr id="5" name="Text Placeholder 4">
            <a:extLst>
              <a:ext uri="{FF2B5EF4-FFF2-40B4-BE49-F238E27FC236}">
                <a16:creationId xmlns:a16="http://schemas.microsoft.com/office/drawing/2014/main" id="{D94EF78B-0164-4EE2-A527-013C583F5B47}"/>
              </a:ext>
            </a:extLst>
          </p:cNvPr>
          <p:cNvSpPr>
            <a:spLocks noGrp="1"/>
          </p:cNvSpPr>
          <p:nvPr>
            <p:ph type="body" sz="quarter" idx="10"/>
          </p:nvPr>
        </p:nvSpPr>
        <p:spPr/>
        <p:txBody>
          <a:bodyPr/>
          <a:lstStyle/>
          <a:p>
            <a:r>
              <a:rPr lang="en-US" dirty="0"/>
              <a:t>Two thirds of Brits say they feel awkward around disabled people.</a:t>
            </a:r>
            <a:endParaRPr lang="en-GB" dirty="0"/>
          </a:p>
        </p:txBody>
      </p:sp>
      <p:sp>
        <p:nvSpPr>
          <p:cNvPr id="7" name="TextBox 6">
            <a:extLst>
              <a:ext uri="{FF2B5EF4-FFF2-40B4-BE49-F238E27FC236}">
                <a16:creationId xmlns:a16="http://schemas.microsoft.com/office/drawing/2014/main" id="{20870B92-42E1-4BC0-A58A-33D2E40E3A72}"/>
              </a:ext>
            </a:extLst>
          </p:cNvPr>
          <p:cNvSpPr txBox="1"/>
          <p:nvPr/>
        </p:nvSpPr>
        <p:spPr>
          <a:xfrm>
            <a:off x="0" y="2905780"/>
            <a:ext cx="12192000" cy="1384995"/>
          </a:xfrm>
          <a:prstGeom prst="rect">
            <a:avLst/>
          </a:prstGeom>
          <a:noFill/>
        </p:spPr>
        <p:txBody>
          <a:bodyPr wrap="square">
            <a:spAutoFit/>
          </a:bodyPr>
          <a:lstStyle/>
          <a:p>
            <a:pPr algn="ctr"/>
            <a:r>
              <a:rPr lang="en-GB" sz="2800" dirty="0"/>
              <a:t>Link below for ‘End the Awkward’ video</a:t>
            </a:r>
            <a:endParaRPr lang="en-GB" sz="2800" dirty="0">
              <a:hlinkClick r:id="rId3">
                <a:extLst>
                  <a:ext uri="{A12FA001-AC4F-418D-AE19-62706E023703}">
                    <ahyp:hlinkClr xmlns:ahyp="http://schemas.microsoft.com/office/drawing/2018/hyperlinkcolor" val="tx"/>
                  </a:ext>
                </a:extLst>
              </a:hlinkClick>
            </a:endParaRPr>
          </a:p>
          <a:p>
            <a:pPr algn="ctr"/>
            <a:endParaRPr lang="en-GB" sz="2800" dirty="0">
              <a:solidFill>
                <a:srgbClr val="0563C1"/>
              </a:solidFill>
              <a:hlinkClick r:id="rId3">
                <a:extLst>
                  <a:ext uri="{A12FA001-AC4F-418D-AE19-62706E023703}">
                    <ahyp:hlinkClr xmlns:ahyp="http://schemas.microsoft.com/office/drawing/2018/hyperlinkcolor" val="tx"/>
                  </a:ext>
                </a:extLst>
              </a:hlinkClick>
            </a:endParaRPr>
          </a:p>
          <a:p>
            <a:pPr algn="ctr"/>
            <a:r>
              <a:rPr lang="en-GB" sz="2800" dirty="0">
                <a:solidFill>
                  <a:srgbClr val="0563C1"/>
                </a:solidFill>
                <a:hlinkClick r:id="rId3">
                  <a:extLst>
                    <a:ext uri="{A12FA001-AC4F-418D-AE19-62706E023703}">
                      <ahyp:hlinkClr xmlns:ahyp="http://schemas.microsoft.com/office/drawing/2018/hyperlinkcolor" val="tx"/>
                    </a:ext>
                  </a:extLst>
                </a:hlinkClick>
              </a:rPr>
              <a:t>https://www.youtube.com/watch?v=t9zUEmatYBQ</a:t>
            </a:r>
            <a:endParaRPr lang="en-GB" sz="2800" dirty="0"/>
          </a:p>
        </p:txBody>
      </p:sp>
    </p:spTree>
    <p:extLst>
      <p:ext uri="{BB962C8B-B14F-4D97-AF65-F5344CB8AC3E}">
        <p14:creationId xmlns:p14="http://schemas.microsoft.com/office/powerpoint/2010/main" val="328209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408A-AFA1-4A4D-98B8-FE53D3B79B0E}"/>
              </a:ext>
            </a:extLst>
          </p:cNvPr>
          <p:cNvSpPr>
            <a:spLocks noGrp="1"/>
          </p:cNvSpPr>
          <p:nvPr>
            <p:ph type="title"/>
          </p:nvPr>
        </p:nvSpPr>
        <p:spPr/>
        <p:txBody>
          <a:bodyPr/>
          <a:lstStyle/>
          <a:p>
            <a:r>
              <a:rPr lang="en-GB" dirty="0"/>
              <a:t>Be prepared</a:t>
            </a:r>
          </a:p>
        </p:txBody>
      </p:sp>
      <p:sp>
        <p:nvSpPr>
          <p:cNvPr id="3" name="Text Placeholder 2">
            <a:extLst>
              <a:ext uri="{FF2B5EF4-FFF2-40B4-BE49-F238E27FC236}">
                <a16:creationId xmlns:a16="http://schemas.microsoft.com/office/drawing/2014/main" id="{CFB705B3-B982-4BCB-8749-95859F00A0D6}"/>
              </a:ext>
            </a:extLst>
          </p:cNvPr>
          <p:cNvSpPr>
            <a:spLocks noGrp="1"/>
          </p:cNvSpPr>
          <p:nvPr>
            <p:ph type="body" sz="quarter" idx="10"/>
          </p:nvPr>
        </p:nvSpPr>
        <p:spPr/>
        <p:txBody>
          <a:bodyPr/>
          <a:lstStyle/>
          <a:p>
            <a:r>
              <a:rPr lang="en-GB" dirty="0"/>
              <a:t>1 in 5 people have a disability</a:t>
            </a:r>
          </a:p>
        </p:txBody>
      </p:sp>
      <p:pic>
        <p:nvPicPr>
          <p:cNvPr id="6" name="Picture 5">
            <a:extLst>
              <a:ext uri="{FF2B5EF4-FFF2-40B4-BE49-F238E27FC236}">
                <a16:creationId xmlns:a16="http://schemas.microsoft.com/office/drawing/2014/main" id="{06D264CF-D818-4E0E-8395-707E7FBD392A}"/>
              </a:ext>
              <a:ext uri="{C183D7F6-B498-43B3-948B-1728B52AA6E4}">
                <adec:decorative xmlns:adec="http://schemas.microsoft.com/office/drawing/2017/decorative" val="1"/>
              </a:ext>
            </a:extLst>
          </p:cNvPr>
          <p:cNvPicPr>
            <a:picLocks noChangeAspect="1"/>
          </p:cNvPicPr>
          <p:nvPr/>
        </p:nvPicPr>
        <p:blipFill rotWithShape="1">
          <a:blip r:embed="rId2"/>
          <a:srcRect l="11007" t="8036" r="3381" b="13424"/>
          <a:stretch/>
        </p:blipFill>
        <p:spPr>
          <a:xfrm>
            <a:off x="458775" y="2114262"/>
            <a:ext cx="3544866" cy="3512194"/>
          </a:xfrm>
          <a:prstGeom prst="rect">
            <a:avLst/>
          </a:prstGeom>
        </p:spPr>
      </p:pic>
      <p:sp>
        <p:nvSpPr>
          <p:cNvPr id="7" name="TextBox 6">
            <a:extLst>
              <a:ext uri="{FF2B5EF4-FFF2-40B4-BE49-F238E27FC236}">
                <a16:creationId xmlns:a16="http://schemas.microsoft.com/office/drawing/2014/main" id="{21DD2200-413D-4142-B258-406FA1E5F032}"/>
              </a:ext>
            </a:extLst>
          </p:cNvPr>
          <p:cNvSpPr txBox="1"/>
          <p:nvPr/>
        </p:nvSpPr>
        <p:spPr>
          <a:xfrm>
            <a:off x="4183692" y="1853852"/>
            <a:ext cx="7640877" cy="48013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latin typeface="+mj-lt"/>
              </a:rPr>
              <a:t>You will meet Disabled young people in mainstream schools</a:t>
            </a:r>
          </a:p>
          <a:p>
            <a:pPr marL="285750" indent="-285750">
              <a:lnSpc>
                <a:spcPct val="150000"/>
              </a:lnSpc>
              <a:buFont typeface="Arial" panose="020B0604020202020204" pitchFamily="34" charset="0"/>
              <a:buChar char="•"/>
            </a:pPr>
            <a:r>
              <a:rPr lang="en-GB" sz="2400" dirty="0">
                <a:solidFill>
                  <a:srgbClr val="0070C0"/>
                </a:solidFill>
                <a:latin typeface="+mj-lt"/>
              </a:rPr>
              <a:t>Some disabilities are hidden</a:t>
            </a:r>
          </a:p>
          <a:p>
            <a:pPr marL="285750" indent="-285750">
              <a:lnSpc>
                <a:spcPct val="150000"/>
              </a:lnSpc>
              <a:buFont typeface="Arial" panose="020B0604020202020204" pitchFamily="34" charset="0"/>
              <a:buChar char="•"/>
            </a:pPr>
            <a:r>
              <a:rPr lang="en-GB" sz="2400" dirty="0">
                <a:latin typeface="+mj-lt"/>
              </a:rPr>
              <a:t>You may have someone with a temporary disability/impairment  in your session (e.g. broken arm/leg)</a:t>
            </a:r>
          </a:p>
          <a:p>
            <a:pPr marL="285750" indent="-285750">
              <a:lnSpc>
                <a:spcPct val="150000"/>
              </a:lnSpc>
              <a:buFont typeface="Arial" panose="020B0604020202020204" pitchFamily="34" charset="0"/>
              <a:buChar char="•"/>
            </a:pPr>
            <a:r>
              <a:rPr lang="en-GB" sz="2400" dirty="0">
                <a:solidFill>
                  <a:srgbClr val="0070C0"/>
                </a:solidFill>
                <a:latin typeface="+mj-lt"/>
              </a:rPr>
              <a:t>Changes you make will probably benefit others in the room (e.g. English as an additional language)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74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234F-9C90-492A-9FDF-CCDA67979C69}"/>
              </a:ext>
            </a:extLst>
          </p:cNvPr>
          <p:cNvSpPr>
            <a:spLocks noGrp="1"/>
          </p:cNvSpPr>
          <p:nvPr>
            <p:ph type="title"/>
          </p:nvPr>
        </p:nvSpPr>
        <p:spPr/>
        <p:txBody>
          <a:bodyPr/>
          <a:lstStyle/>
          <a:p>
            <a:r>
              <a:rPr lang="en-GB" dirty="0"/>
              <a:t>Accessible Presentations</a:t>
            </a:r>
          </a:p>
        </p:txBody>
      </p:sp>
      <p:pic>
        <p:nvPicPr>
          <p:cNvPr id="5" name="Picture 4">
            <a:extLst>
              <a:ext uri="{FF2B5EF4-FFF2-40B4-BE49-F238E27FC236}">
                <a16:creationId xmlns:a16="http://schemas.microsoft.com/office/drawing/2014/main" id="{D94884CB-7F8D-4B29-955B-C1C55E2B896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8775" y="1618403"/>
            <a:ext cx="1029733" cy="1029733"/>
          </a:xfrm>
          <a:prstGeom prst="rect">
            <a:avLst/>
          </a:prstGeom>
        </p:spPr>
      </p:pic>
      <p:sp>
        <p:nvSpPr>
          <p:cNvPr id="9" name="TextBox 8">
            <a:extLst>
              <a:ext uri="{FF2B5EF4-FFF2-40B4-BE49-F238E27FC236}">
                <a16:creationId xmlns:a16="http://schemas.microsoft.com/office/drawing/2014/main" id="{4D3E96D1-BC3E-4565-A9F8-85932FAE463A}"/>
              </a:ext>
            </a:extLst>
          </p:cNvPr>
          <p:cNvSpPr txBox="1"/>
          <p:nvPr/>
        </p:nvSpPr>
        <p:spPr>
          <a:xfrm>
            <a:off x="1488508" y="1515646"/>
            <a:ext cx="10202748" cy="2794483"/>
          </a:xfrm>
          <a:prstGeom prst="rect">
            <a:avLst/>
          </a:prstGeom>
          <a:noFill/>
        </p:spPr>
        <p:txBody>
          <a:bodyPr wrap="square" rtlCol="0">
            <a:spAutoFit/>
          </a:bodyPr>
          <a:lstStyle/>
          <a:p>
            <a:pPr>
              <a:lnSpc>
                <a:spcPct val="150000"/>
              </a:lnSpc>
            </a:pPr>
            <a:r>
              <a:rPr lang="en-GB" sz="2400" dirty="0"/>
              <a:t>@iamscicomm recently posted about presentations in a much more eloquent and visually appealing way than I am capable of.</a:t>
            </a:r>
          </a:p>
          <a:p>
            <a:pPr>
              <a:lnSpc>
                <a:spcPct val="150000"/>
              </a:lnSpc>
            </a:pPr>
            <a:r>
              <a:rPr lang="en-GB" sz="2400" dirty="0">
                <a:hlinkClick r:id="rId3"/>
              </a:rPr>
              <a:t>@iamscicomm accessible presentation thread</a:t>
            </a:r>
            <a:endParaRPr lang="en-GB" sz="2400" dirty="0"/>
          </a:p>
          <a:p>
            <a:pPr>
              <a:lnSpc>
                <a:spcPct val="150000"/>
              </a:lnSpc>
            </a:pPr>
            <a:endParaRPr lang="en-GB" sz="2400" dirty="0"/>
          </a:p>
          <a:p>
            <a:pPr>
              <a:lnSpc>
                <a:spcPct val="150000"/>
              </a:lnSpc>
            </a:pPr>
            <a:r>
              <a:rPr lang="en-GB" sz="2400" dirty="0"/>
              <a:t>She has lots of great advice about presentations so she is worth a follow.</a:t>
            </a:r>
          </a:p>
        </p:txBody>
      </p:sp>
    </p:spTree>
    <p:extLst>
      <p:ext uri="{BB962C8B-B14F-4D97-AF65-F5344CB8AC3E}">
        <p14:creationId xmlns:p14="http://schemas.microsoft.com/office/powerpoint/2010/main" val="3638133611"/>
      </p:ext>
    </p:extLst>
  </p:cSld>
  <p:clrMapOvr>
    <a:masterClrMapping/>
  </p:clrMapOvr>
</p:sld>
</file>

<file path=ppt/theme/theme1.xml><?xml version="1.0" encoding="utf-8"?>
<a:theme xmlns:a="http://schemas.openxmlformats.org/drawingml/2006/main" name="EngineeringUK Blank with 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K template refresh master layout.potx" id="{D2B5F21F-E9B2-44BF-A712-C90AE7A9C13A}" vid="{5CD97BE9-6CC4-48B4-B7FE-E2F1859644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3701</TotalTime>
  <Words>1961</Words>
  <Application>Microsoft Office PowerPoint</Application>
  <PresentationFormat>Widescreen</PresentationFormat>
  <Paragraphs>154</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Trebuchet MS</vt:lpstr>
      <vt:lpstr>Arial</vt:lpstr>
      <vt:lpstr>Calibri</vt:lpstr>
      <vt:lpstr>EngineeringUK Blank with line</vt:lpstr>
      <vt:lpstr>PowerPoint Presentation</vt:lpstr>
      <vt:lpstr>Housekeeping</vt:lpstr>
      <vt:lpstr>Social Model of Disability</vt:lpstr>
      <vt:lpstr>Examples</vt:lpstr>
      <vt:lpstr>Language</vt:lpstr>
      <vt:lpstr>Language continued</vt:lpstr>
      <vt:lpstr>End the awkward</vt:lpstr>
      <vt:lpstr>Be prepared</vt:lpstr>
      <vt:lpstr>Accessible Presentations</vt:lpstr>
      <vt:lpstr>Presentation top tips</vt:lpstr>
      <vt:lpstr>Presentation top tips continued</vt:lpstr>
      <vt:lpstr>Specific disabilities and impairments</vt:lpstr>
      <vt:lpstr>Neurodiversity</vt:lpstr>
      <vt:lpstr>PowerPoint Presentation</vt:lpstr>
      <vt:lpstr>Neurodiversity continued</vt:lpstr>
      <vt:lpstr>Deaf young people</vt:lpstr>
      <vt:lpstr>Communication with deaf young people</vt:lpstr>
      <vt:lpstr>Communication with deaf young people (cont.)</vt:lpstr>
      <vt:lpstr>Specific adaptations for deaf young people</vt:lpstr>
      <vt:lpstr>Top tips for working with interpreters</vt:lpstr>
      <vt:lpstr>Top tips for working with interpreters (cont.)</vt:lpstr>
      <vt:lpstr>Blind young people</vt:lpstr>
      <vt:lpstr>General tips for working with blind students</vt:lpstr>
      <vt:lpstr>Specific adaptations for blind young people</vt:lpstr>
      <vt:lpstr>PowerPoint Presentation</vt:lpstr>
      <vt:lpstr>Wheelchair User</vt:lpstr>
      <vt:lpstr>Special Schools</vt:lpstr>
      <vt:lpstr>If pupils are visiting you on 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Edwards</dc:creator>
  <cp:lastModifiedBy>Emma Diserens</cp:lastModifiedBy>
  <cp:revision>238</cp:revision>
  <dcterms:created xsi:type="dcterms:W3CDTF">2019-10-23T08:10:19Z</dcterms:created>
  <dcterms:modified xsi:type="dcterms:W3CDTF">2022-07-19T10:06:44Z</dcterms:modified>
</cp:coreProperties>
</file>